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69" r:id="rId2"/>
    <p:sldId id="384" r:id="rId3"/>
    <p:sldId id="312" r:id="rId4"/>
    <p:sldId id="350" r:id="rId5"/>
    <p:sldId id="313" r:id="rId6"/>
    <p:sldId id="318" r:id="rId7"/>
    <p:sldId id="282" r:id="rId8"/>
    <p:sldId id="285" r:id="rId9"/>
    <p:sldId id="283" r:id="rId10"/>
    <p:sldId id="286" r:id="rId11"/>
    <p:sldId id="287" r:id="rId12"/>
    <p:sldId id="289" r:id="rId13"/>
    <p:sldId id="290" r:id="rId14"/>
    <p:sldId id="291" r:id="rId15"/>
    <p:sldId id="292" r:id="rId16"/>
    <p:sldId id="356" r:id="rId17"/>
    <p:sldId id="293" r:id="rId18"/>
    <p:sldId id="294" r:id="rId19"/>
    <p:sldId id="295" r:id="rId20"/>
    <p:sldId id="298" r:id="rId21"/>
    <p:sldId id="297" r:id="rId22"/>
    <p:sldId id="300" r:id="rId23"/>
    <p:sldId id="301" r:id="rId24"/>
    <p:sldId id="366" r:id="rId25"/>
    <p:sldId id="302" r:id="rId26"/>
    <p:sldId id="357" r:id="rId27"/>
    <p:sldId id="266" r:id="rId28"/>
    <p:sldId id="304" r:id="rId29"/>
    <p:sldId id="303" r:id="rId30"/>
    <p:sldId id="383" r:id="rId31"/>
  </p:sldIdLst>
  <p:sldSz cx="9144000" cy="6858000" type="screen4x3"/>
  <p:notesSz cx="6845300" cy="9196388"/>
  <p:defaultTextStyle>
    <a:defPPr>
      <a:defRPr lang="en-US"/>
    </a:defPPr>
    <a:lvl1pPr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99"/>
    <a:srgbClr val="FFFFFF"/>
    <a:srgbClr val="0000FF"/>
    <a:srgbClr val="009999"/>
    <a:srgbClr val="CC9900"/>
    <a:srgbClr val="FF6600"/>
    <a:srgbClr val="339933"/>
    <a:srgbClr val="660066"/>
    <a:srgbClr val="0066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5918" autoAdjust="0"/>
  </p:normalViewPr>
  <p:slideViewPr>
    <p:cSldViewPr>
      <p:cViewPr varScale="1">
        <p:scale>
          <a:sx n="77" d="100"/>
          <a:sy n="77" d="100"/>
        </p:scale>
        <p:origin x="98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E4D0B-0F7C-49C1-9195-A5FA3D1B4228}" type="doc">
      <dgm:prSet loTypeId="urn:microsoft.com/office/officeart/2005/8/layout/vList6" loCatId="list" qsTypeId="urn:microsoft.com/office/officeart/2005/8/quickstyle/3d4" qsCatId="3D" csTypeId="urn:microsoft.com/office/officeart/2005/8/colors/accent1_2" csCatId="accent1" phldr="1"/>
      <dgm:spPr/>
      <dgm:t>
        <a:bodyPr/>
        <a:lstStyle/>
        <a:p>
          <a:endParaRPr lang="ru-RU"/>
        </a:p>
      </dgm:t>
    </dgm:pt>
    <dgm:pt modelId="{FFB839EA-246A-4544-A7A6-73128BC4BE5F}">
      <dgm:prSet/>
      <dgm:spPr>
        <a:solidFill>
          <a:schemeClr val="bg2">
            <a:lumMod val="40000"/>
            <a:lumOff val="60000"/>
          </a:schemeClr>
        </a:solidFill>
      </dgm:spPr>
      <dgm:t>
        <a:bodyPr/>
        <a:lstStyle/>
        <a:p>
          <a:pPr rtl="0"/>
          <a:r>
            <a:rPr lang="en-US" b="1" i="1" dirty="0" err="1" smtClean="0"/>
            <a:t>Thyreoliberin</a:t>
          </a:r>
          <a:endParaRPr kumimoji="1" lang="ru-RU" b="1" i="1" dirty="0">
            <a:solidFill>
              <a:schemeClr val="tx1"/>
            </a:solidFill>
          </a:endParaRPr>
        </a:p>
      </dgm:t>
    </dgm:pt>
    <dgm:pt modelId="{0A9114CB-7F36-4B16-808E-07C9F7D7CB09}" type="parTrans" cxnId="{871E3CA8-8054-4596-BA0A-5AB07D877F22}">
      <dgm:prSet/>
      <dgm:spPr/>
      <dgm:t>
        <a:bodyPr/>
        <a:lstStyle/>
        <a:p>
          <a:endParaRPr lang="ru-RU"/>
        </a:p>
      </dgm:t>
    </dgm:pt>
    <dgm:pt modelId="{5928BE5E-A3BB-40D3-BE83-2CD1CB50F792}" type="sibTrans" cxnId="{871E3CA8-8054-4596-BA0A-5AB07D877F22}">
      <dgm:prSet/>
      <dgm:spPr/>
      <dgm:t>
        <a:bodyPr/>
        <a:lstStyle/>
        <a:p>
          <a:endParaRPr lang="ru-RU"/>
        </a:p>
      </dgm:t>
    </dgm:pt>
    <dgm:pt modelId="{113B42B4-C24C-42D6-B34E-6177682DCB86}">
      <dgm:prSet/>
      <dgm:spPr>
        <a:solidFill>
          <a:schemeClr val="bg2">
            <a:lumMod val="40000"/>
            <a:lumOff val="60000"/>
          </a:schemeClr>
        </a:solidFill>
      </dgm:spPr>
      <dgm:t>
        <a:bodyPr/>
        <a:lstStyle/>
        <a:p>
          <a:pPr rtl="0"/>
          <a:r>
            <a:rPr lang="en-US" b="1" i="1" dirty="0" smtClean="0"/>
            <a:t>DOP blockers. rec. 2</a:t>
          </a:r>
          <a:endParaRPr kumimoji="1" lang="ru-RU" b="1" i="1" dirty="0">
            <a:solidFill>
              <a:schemeClr val="tx1"/>
            </a:solidFill>
          </a:endParaRPr>
        </a:p>
      </dgm:t>
    </dgm:pt>
    <dgm:pt modelId="{4044943C-58C6-4D00-B598-F1A82413382F}" type="parTrans" cxnId="{7A4A7B7D-5992-4ECD-A74C-0D302CE009D0}">
      <dgm:prSet/>
      <dgm:spPr/>
      <dgm:t>
        <a:bodyPr/>
        <a:lstStyle/>
        <a:p>
          <a:endParaRPr lang="ru-RU"/>
        </a:p>
      </dgm:t>
    </dgm:pt>
    <dgm:pt modelId="{E5BFCD50-E078-4887-B59E-801879002F31}" type="sibTrans" cxnId="{7A4A7B7D-5992-4ECD-A74C-0D302CE009D0}">
      <dgm:prSet/>
      <dgm:spPr/>
      <dgm:t>
        <a:bodyPr/>
        <a:lstStyle/>
        <a:p>
          <a:endParaRPr lang="ru-RU"/>
        </a:p>
      </dgm:t>
    </dgm:pt>
    <dgm:pt modelId="{06403471-42FE-4CD3-B0FF-B7BC1C7B585F}" type="pres">
      <dgm:prSet presAssocID="{12DE4D0B-0F7C-49C1-9195-A5FA3D1B4228}" presName="Name0" presStyleCnt="0">
        <dgm:presLayoutVars>
          <dgm:dir/>
          <dgm:animLvl val="lvl"/>
          <dgm:resizeHandles/>
        </dgm:presLayoutVars>
      </dgm:prSet>
      <dgm:spPr/>
      <dgm:t>
        <a:bodyPr/>
        <a:lstStyle/>
        <a:p>
          <a:endParaRPr lang="ru-RU"/>
        </a:p>
      </dgm:t>
    </dgm:pt>
    <dgm:pt modelId="{BD275F19-D7C8-4E78-B97F-FBEAA6B37750}" type="pres">
      <dgm:prSet presAssocID="{FFB839EA-246A-4544-A7A6-73128BC4BE5F}" presName="linNode" presStyleCnt="0"/>
      <dgm:spPr/>
    </dgm:pt>
    <dgm:pt modelId="{A8066CD1-652A-433D-8499-A52A35C934BF}" type="pres">
      <dgm:prSet presAssocID="{FFB839EA-246A-4544-A7A6-73128BC4BE5F}" presName="parentShp" presStyleLbl="node1" presStyleIdx="0" presStyleCnt="2" custScaleX="55845" custScaleY="48363" custLinFactNeighborX="-46473" custLinFactNeighborY="7466">
        <dgm:presLayoutVars>
          <dgm:bulletEnabled val="1"/>
        </dgm:presLayoutVars>
      </dgm:prSet>
      <dgm:spPr/>
      <dgm:t>
        <a:bodyPr/>
        <a:lstStyle/>
        <a:p>
          <a:endParaRPr lang="ru-RU"/>
        </a:p>
      </dgm:t>
    </dgm:pt>
    <dgm:pt modelId="{D983443E-CFC7-4E0D-83E2-0ADFCD8B034C}" type="pres">
      <dgm:prSet presAssocID="{FFB839EA-246A-4544-A7A6-73128BC4BE5F}" presName="childShp" presStyleLbl="bgAccFollowNode1" presStyleIdx="0" presStyleCnt="2" custScaleX="25179" custScaleY="45416" custLinFactNeighborX="-68129" custLinFactNeighborY="2246">
        <dgm:presLayoutVars>
          <dgm:bulletEnabled val="1"/>
        </dgm:presLayoutVars>
      </dgm:prSet>
      <dgm:spPr/>
    </dgm:pt>
    <dgm:pt modelId="{C0CE4A8D-C337-4AC1-87C5-F5E8A33D901D}" type="pres">
      <dgm:prSet presAssocID="{5928BE5E-A3BB-40D3-BE83-2CD1CB50F792}" presName="spacing" presStyleCnt="0"/>
      <dgm:spPr/>
    </dgm:pt>
    <dgm:pt modelId="{7919A230-6351-4845-8DA5-35254C210D58}" type="pres">
      <dgm:prSet presAssocID="{113B42B4-C24C-42D6-B34E-6177682DCB86}" presName="linNode" presStyleCnt="0"/>
      <dgm:spPr/>
    </dgm:pt>
    <dgm:pt modelId="{3A4B09C6-BFA9-4373-8AC8-4CC978406133}" type="pres">
      <dgm:prSet presAssocID="{113B42B4-C24C-42D6-B34E-6177682DCB86}" presName="parentShp" presStyleLbl="node1" presStyleIdx="1" presStyleCnt="2" custScaleX="57143" custScaleY="44138" custLinFactNeighborX="-48268" custLinFactNeighborY="-5581">
        <dgm:presLayoutVars>
          <dgm:bulletEnabled val="1"/>
        </dgm:presLayoutVars>
      </dgm:prSet>
      <dgm:spPr/>
      <dgm:t>
        <a:bodyPr/>
        <a:lstStyle/>
        <a:p>
          <a:endParaRPr lang="ru-RU"/>
        </a:p>
      </dgm:t>
    </dgm:pt>
    <dgm:pt modelId="{1786B700-D2F5-4D40-AFE9-4C627BCBA570}" type="pres">
      <dgm:prSet presAssocID="{113B42B4-C24C-42D6-B34E-6177682DCB86}" presName="childShp" presStyleLbl="bgAccFollowNode1" presStyleIdx="1" presStyleCnt="2" custScaleX="22945" custScaleY="53986" custLinFactNeighborX="-68181" custLinFactNeighborY="-11597">
        <dgm:presLayoutVars>
          <dgm:bulletEnabled val="1"/>
        </dgm:presLayoutVars>
      </dgm:prSet>
      <dgm:spPr/>
    </dgm:pt>
  </dgm:ptLst>
  <dgm:cxnLst>
    <dgm:cxn modelId="{7A4A7B7D-5992-4ECD-A74C-0D302CE009D0}" srcId="{12DE4D0B-0F7C-49C1-9195-A5FA3D1B4228}" destId="{113B42B4-C24C-42D6-B34E-6177682DCB86}" srcOrd="1" destOrd="0" parTransId="{4044943C-58C6-4D00-B598-F1A82413382F}" sibTransId="{E5BFCD50-E078-4887-B59E-801879002F31}"/>
    <dgm:cxn modelId="{E79B7BBB-ACFC-4CFF-86BC-6012F4F68576}" type="presOf" srcId="{113B42B4-C24C-42D6-B34E-6177682DCB86}" destId="{3A4B09C6-BFA9-4373-8AC8-4CC978406133}" srcOrd="0" destOrd="0" presId="urn:microsoft.com/office/officeart/2005/8/layout/vList6"/>
    <dgm:cxn modelId="{D3E27596-165B-4B55-8A64-B9F0DC349067}" type="presOf" srcId="{12DE4D0B-0F7C-49C1-9195-A5FA3D1B4228}" destId="{06403471-42FE-4CD3-B0FF-B7BC1C7B585F}" srcOrd="0" destOrd="0" presId="urn:microsoft.com/office/officeart/2005/8/layout/vList6"/>
    <dgm:cxn modelId="{871E3CA8-8054-4596-BA0A-5AB07D877F22}" srcId="{12DE4D0B-0F7C-49C1-9195-A5FA3D1B4228}" destId="{FFB839EA-246A-4544-A7A6-73128BC4BE5F}" srcOrd="0" destOrd="0" parTransId="{0A9114CB-7F36-4B16-808E-07C9F7D7CB09}" sibTransId="{5928BE5E-A3BB-40D3-BE83-2CD1CB50F792}"/>
    <dgm:cxn modelId="{44DFEC65-A8DD-4059-AEAC-E6F6D577FF4A}" type="presOf" srcId="{FFB839EA-246A-4544-A7A6-73128BC4BE5F}" destId="{A8066CD1-652A-433D-8499-A52A35C934BF}" srcOrd="0" destOrd="0" presId="urn:microsoft.com/office/officeart/2005/8/layout/vList6"/>
    <dgm:cxn modelId="{3ED689C3-ACCE-4944-A63C-BA474CA930DB}" type="presParOf" srcId="{06403471-42FE-4CD3-B0FF-B7BC1C7B585F}" destId="{BD275F19-D7C8-4E78-B97F-FBEAA6B37750}" srcOrd="0" destOrd="0" presId="urn:microsoft.com/office/officeart/2005/8/layout/vList6"/>
    <dgm:cxn modelId="{052C44A3-16B0-400F-BA10-C060125EC525}" type="presParOf" srcId="{BD275F19-D7C8-4E78-B97F-FBEAA6B37750}" destId="{A8066CD1-652A-433D-8499-A52A35C934BF}" srcOrd="0" destOrd="0" presId="urn:microsoft.com/office/officeart/2005/8/layout/vList6"/>
    <dgm:cxn modelId="{59A56A0F-8A47-48DF-A421-46BCFD1D2601}" type="presParOf" srcId="{BD275F19-D7C8-4E78-B97F-FBEAA6B37750}" destId="{D983443E-CFC7-4E0D-83E2-0ADFCD8B034C}" srcOrd="1" destOrd="0" presId="urn:microsoft.com/office/officeart/2005/8/layout/vList6"/>
    <dgm:cxn modelId="{8CF69066-4926-4B15-92C7-F72C7BF1F3A6}" type="presParOf" srcId="{06403471-42FE-4CD3-B0FF-B7BC1C7B585F}" destId="{C0CE4A8D-C337-4AC1-87C5-F5E8A33D901D}" srcOrd="1" destOrd="0" presId="urn:microsoft.com/office/officeart/2005/8/layout/vList6"/>
    <dgm:cxn modelId="{08B5CCCC-4763-42EA-8DF3-59D468943BAC}" type="presParOf" srcId="{06403471-42FE-4CD3-B0FF-B7BC1C7B585F}" destId="{7919A230-6351-4845-8DA5-35254C210D58}" srcOrd="2" destOrd="0" presId="urn:microsoft.com/office/officeart/2005/8/layout/vList6"/>
    <dgm:cxn modelId="{1C0DB3A1-D515-426C-9B0A-258C1AE5A8F8}" type="presParOf" srcId="{7919A230-6351-4845-8DA5-35254C210D58}" destId="{3A4B09C6-BFA9-4373-8AC8-4CC978406133}" srcOrd="0" destOrd="0" presId="urn:microsoft.com/office/officeart/2005/8/layout/vList6"/>
    <dgm:cxn modelId="{9E831A58-7BBB-4C51-AECC-21FE3F78F6DC}" type="presParOf" srcId="{7919A230-6351-4845-8DA5-35254C210D58}" destId="{1786B700-D2F5-4D40-AFE9-4C627BCBA570}"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3443E-CFC7-4E0D-83E2-0ADFCD8B034C}">
      <dsp:nvSpPr>
        <dsp:cNvPr id="0" name=""/>
        <dsp:cNvSpPr/>
      </dsp:nvSpPr>
      <dsp:spPr>
        <a:xfrm>
          <a:off x="2088237" y="72011"/>
          <a:ext cx="1196639" cy="87282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8066CD1-652A-433D-8499-A52A35C934BF}">
      <dsp:nvSpPr>
        <dsp:cNvPr id="0" name=""/>
        <dsp:cNvSpPr/>
      </dsp:nvSpPr>
      <dsp:spPr>
        <a:xfrm>
          <a:off x="268795" y="144013"/>
          <a:ext cx="1769366" cy="929466"/>
        </a:xfrm>
        <a:prstGeom prst="roundRect">
          <a:avLst/>
        </a:prstGeom>
        <a:solidFill>
          <a:schemeClr val="bg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i="1" kern="1200" dirty="0" err="1" smtClean="0"/>
            <a:t>Thyreoliberin</a:t>
          </a:r>
          <a:endParaRPr kumimoji="1" lang="ru-RU" sz="1400" b="1" i="1" kern="1200" dirty="0">
            <a:solidFill>
              <a:schemeClr val="tx1"/>
            </a:solidFill>
          </a:endParaRPr>
        </a:p>
      </dsp:txBody>
      <dsp:txXfrm>
        <a:off x="314168" y="189386"/>
        <a:ext cx="1678620" cy="838720"/>
      </dsp:txXfrm>
    </dsp:sp>
    <dsp:sp modelId="{1786B700-D2F5-4D40-AFE9-4C627BCBA570}">
      <dsp:nvSpPr>
        <dsp:cNvPr id="0" name=""/>
        <dsp:cNvSpPr/>
      </dsp:nvSpPr>
      <dsp:spPr>
        <a:xfrm>
          <a:off x="2160237" y="899302"/>
          <a:ext cx="1090467" cy="103753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A4B09C6-BFA9-4373-8AC8-4CC978406133}">
      <dsp:nvSpPr>
        <dsp:cNvPr id="0" name=""/>
        <dsp:cNvSpPr/>
      </dsp:nvSpPr>
      <dsp:spPr>
        <a:xfrm>
          <a:off x="216010" y="1109553"/>
          <a:ext cx="1810491" cy="848267"/>
        </a:xfrm>
        <a:prstGeom prst="roundRect">
          <a:avLst/>
        </a:prstGeom>
        <a:solidFill>
          <a:schemeClr val="bg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i="1" kern="1200" dirty="0" smtClean="0"/>
            <a:t>DOP blockers. rec. 2</a:t>
          </a:r>
          <a:endParaRPr kumimoji="1" lang="ru-RU" sz="1400" b="1" i="1" kern="1200" dirty="0">
            <a:solidFill>
              <a:schemeClr val="tx1"/>
            </a:solidFill>
          </a:endParaRPr>
        </a:p>
      </dsp:txBody>
      <dsp:txXfrm>
        <a:off x="257419" y="1150962"/>
        <a:ext cx="1727673" cy="7654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670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21507" name="Rectangle 3"/>
          <p:cNvSpPr>
            <a:spLocks noGrp="1" noChangeArrowheads="1"/>
          </p:cNvSpPr>
          <p:nvPr>
            <p:ph type="dt" sz="quarter" idx="1"/>
          </p:nvPr>
        </p:nvSpPr>
        <p:spPr bwMode="auto">
          <a:xfrm>
            <a:off x="3876675" y="0"/>
            <a:ext cx="29670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21508" name="Rectangle 4"/>
          <p:cNvSpPr>
            <a:spLocks noGrp="1" noChangeArrowheads="1"/>
          </p:cNvSpPr>
          <p:nvPr>
            <p:ph type="ftr" sz="quarter" idx="2"/>
          </p:nvPr>
        </p:nvSpPr>
        <p:spPr bwMode="auto">
          <a:xfrm>
            <a:off x="0" y="8734425"/>
            <a:ext cx="29670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21509" name="Rectangle 5"/>
          <p:cNvSpPr>
            <a:spLocks noGrp="1" noChangeArrowheads="1"/>
          </p:cNvSpPr>
          <p:nvPr>
            <p:ph type="sldNum" sz="quarter" idx="3"/>
          </p:nvPr>
        </p:nvSpPr>
        <p:spPr bwMode="auto">
          <a:xfrm>
            <a:off x="3876675" y="8734425"/>
            <a:ext cx="29670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0E680FE8-D553-452A-AF9E-A305B301B275}" type="slidenum">
              <a:rPr lang="ru-RU"/>
              <a:pPr/>
              <a:t>‹#›</a:t>
            </a:fld>
            <a:endParaRPr lang="ru-RU"/>
          </a:p>
        </p:txBody>
      </p:sp>
    </p:spTree>
    <p:extLst>
      <p:ext uri="{BB962C8B-B14F-4D97-AF65-F5344CB8AC3E}">
        <p14:creationId xmlns:p14="http://schemas.microsoft.com/office/powerpoint/2010/main" val="734443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5613"/>
          </a:xfrm>
          <a:prstGeom prst="rect">
            <a:avLst/>
          </a:prstGeom>
          <a:noFill/>
          <a:ln w="9525">
            <a:noFill/>
            <a:miter lim="800000"/>
            <a:headEnd/>
            <a:tailEnd/>
          </a:ln>
        </p:spPr>
        <p:txBody>
          <a:bodyPr vert="horz" wrap="square" lIns="19050" tIns="0" rIns="19050" bIns="0" numCol="1" anchor="t" anchorCtr="0" compatLnSpc="1">
            <a:prstTxWarp prst="textNoShape">
              <a:avLst/>
            </a:prstTxWarp>
          </a:bodyPr>
          <a:lstStyle>
            <a:lvl1pPr defTabSz="909638">
              <a:defRPr sz="1000" b="0" i="1"/>
            </a:lvl1pPr>
          </a:lstStyle>
          <a:p>
            <a:r>
              <a:rPr lang="ru-RU"/>
              <a:t>*</a:t>
            </a:r>
            <a:endParaRPr lang="ru-RU" sz="1200"/>
          </a:p>
        </p:txBody>
      </p:sp>
      <p:sp>
        <p:nvSpPr>
          <p:cNvPr id="2051" name="Rectangle 3"/>
          <p:cNvSpPr>
            <a:spLocks noGrp="1" noChangeArrowheads="1"/>
          </p:cNvSpPr>
          <p:nvPr>
            <p:ph type="dt" idx="1"/>
          </p:nvPr>
        </p:nvSpPr>
        <p:spPr bwMode="auto">
          <a:xfrm>
            <a:off x="3884613" y="0"/>
            <a:ext cx="2973387" cy="455613"/>
          </a:xfrm>
          <a:prstGeom prst="rect">
            <a:avLst/>
          </a:prstGeom>
          <a:noFill/>
          <a:ln w="9525">
            <a:noFill/>
            <a:miter lim="800000"/>
            <a:headEnd/>
            <a:tailEnd/>
          </a:ln>
        </p:spPr>
        <p:txBody>
          <a:bodyPr vert="horz" wrap="square" lIns="19050" tIns="0" rIns="19050" bIns="0" numCol="1" anchor="t" anchorCtr="0" compatLnSpc="1">
            <a:prstTxWarp prst="textNoShape">
              <a:avLst/>
            </a:prstTxWarp>
          </a:bodyPr>
          <a:lstStyle>
            <a:lvl1pPr algn="r" defTabSz="909638">
              <a:defRPr sz="1000" b="0" i="1"/>
            </a:lvl1pPr>
          </a:lstStyle>
          <a:p>
            <a:r>
              <a:rPr lang="ru-RU"/>
              <a:t>16.07.1996</a:t>
            </a:r>
            <a:endParaRPr lang="ru-RU" sz="1200"/>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4400" y="4341813"/>
            <a:ext cx="5027613"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ru-RU" smtClean="0"/>
              <a:t>Нажмите кнопку, чтобы изменить стиль основного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54" name="Rectangle 6"/>
          <p:cNvSpPr>
            <a:spLocks noGrp="1" noChangeArrowheads="1"/>
          </p:cNvSpPr>
          <p:nvPr>
            <p:ph type="ftr" sz="quarter" idx="4"/>
          </p:nvPr>
        </p:nvSpPr>
        <p:spPr bwMode="auto">
          <a:xfrm>
            <a:off x="0" y="8685213"/>
            <a:ext cx="2971800" cy="458787"/>
          </a:xfrm>
          <a:prstGeom prst="rect">
            <a:avLst/>
          </a:prstGeom>
          <a:noFill/>
          <a:ln w="9525">
            <a:noFill/>
            <a:miter lim="800000"/>
            <a:headEnd/>
            <a:tailEnd/>
          </a:ln>
        </p:spPr>
        <p:txBody>
          <a:bodyPr vert="horz" wrap="square" lIns="19050" tIns="0" rIns="19050" bIns="0" numCol="1" anchor="b" anchorCtr="0" compatLnSpc="1">
            <a:prstTxWarp prst="textNoShape">
              <a:avLst/>
            </a:prstTxWarp>
          </a:bodyPr>
          <a:lstStyle>
            <a:lvl1pPr defTabSz="909638">
              <a:defRPr sz="1000" b="0" i="1"/>
            </a:lvl1pPr>
          </a:lstStyle>
          <a:p>
            <a:r>
              <a:rPr lang="ru-RU"/>
              <a:t>*</a:t>
            </a:r>
            <a:endParaRPr lang="ru-RU" sz="1200"/>
          </a:p>
        </p:txBody>
      </p:sp>
      <p:sp>
        <p:nvSpPr>
          <p:cNvPr id="2055" name="Rectangle 7"/>
          <p:cNvSpPr>
            <a:spLocks noGrp="1" noChangeArrowheads="1"/>
          </p:cNvSpPr>
          <p:nvPr>
            <p:ph type="sldNum" sz="quarter" idx="5"/>
          </p:nvPr>
        </p:nvSpPr>
        <p:spPr bwMode="auto">
          <a:xfrm>
            <a:off x="3884613" y="8685213"/>
            <a:ext cx="2973387" cy="458787"/>
          </a:xfrm>
          <a:prstGeom prst="rect">
            <a:avLst/>
          </a:prstGeom>
          <a:noFill/>
          <a:ln w="9525">
            <a:noFill/>
            <a:miter lim="800000"/>
            <a:headEnd/>
            <a:tailEnd/>
          </a:ln>
        </p:spPr>
        <p:txBody>
          <a:bodyPr vert="horz" wrap="square" lIns="19050" tIns="0" rIns="19050" bIns="0" numCol="1" anchor="b" anchorCtr="0" compatLnSpc="1">
            <a:prstTxWarp prst="textNoShape">
              <a:avLst/>
            </a:prstTxWarp>
          </a:bodyPr>
          <a:lstStyle>
            <a:lvl1pPr algn="r" defTabSz="909638">
              <a:defRPr sz="1000" b="0" i="1"/>
            </a:lvl1pPr>
          </a:lstStyle>
          <a:p>
            <a:r>
              <a:rPr lang="ru-RU"/>
              <a:t>##</a:t>
            </a:r>
            <a:endParaRPr lang="ru-RU" sz="1200"/>
          </a:p>
        </p:txBody>
      </p:sp>
    </p:spTree>
    <p:extLst>
      <p:ext uri="{BB962C8B-B14F-4D97-AF65-F5344CB8AC3E}">
        <p14:creationId xmlns:p14="http://schemas.microsoft.com/office/powerpoint/2010/main" val="1940295208"/>
      </p:ext>
    </p:extLst>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87" name="Rectangle 15"/>
          <p:cNvSpPr>
            <a:spLocks noChangeArrowheads="1"/>
          </p:cNvSpPr>
          <p:nvPr/>
        </p:nvSpPr>
        <p:spPr bwMode="auto">
          <a:xfrm>
            <a:off x="304800" y="533400"/>
            <a:ext cx="8458200" cy="5791200"/>
          </a:xfrm>
          <a:prstGeom prst="rect">
            <a:avLst/>
          </a:prstGeom>
          <a:solidFill>
            <a:srgbClr val="FFFFFF">
              <a:alpha val="80000"/>
            </a:srgbClr>
          </a:solidFill>
          <a:ln w="38100" cap="sq">
            <a:solidFill>
              <a:srgbClr val="5C2305"/>
            </a:solidFill>
            <a:miter lim="800000"/>
            <a:headEnd type="none" w="sm" len="sm"/>
            <a:tailEnd type="none" w="sm" len="sm"/>
          </a:ln>
          <a:effectLst/>
        </p:spPr>
        <p:txBody>
          <a:bodyPr wrap="none" anchor="ctr"/>
          <a:lstStyle/>
          <a:p>
            <a:endParaRPr lang="ru-RU"/>
          </a:p>
        </p:txBody>
      </p:sp>
      <p:sp>
        <p:nvSpPr>
          <p:cNvPr id="3088" name="Rectangle 16"/>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ffectLst/>
        </p:spPr>
        <p:txBody>
          <a:bodyPr wrap="none" anchor="ctr"/>
          <a:lstStyle/>
          <a:p>
            <a:endParaRPr lang="ru-RU"/>
          </a:p>
        </p:txBody>
      </p:sp>
      <p:sp>
        <p:nvSpPr>
          <p:cNvPr id="3081" name="Rectangle 9"/>
          <p:cNvSpPr>
            <a:spLocks noGrp="1" noChangeArrowheads="1"/>
          </p:cNvSpPr>
          <p:nvPr>
            <p:ph type="ctrTitle" sz="quarter"/>
          </p:nvPr>
        </p:nvSpPr>
        <p:spPr>
          <a:xfrm>
            <a:off x="2741613" y="1370013"/>
            <a:ext cx="5484812" cy="2133600"/>
          </a:xfrm>
        </p:spPr>
        <p:txBody>
          <a:bodyPr anchor="b"/>
          <a:lstStyle>
            <a:lvl1pPr>
              <a:defRPr sz="4600" b="1"/>
            </a:lvl1pPr>
          </a:lstStyle>
          <a:p>
            <a:r>
              <a:rPr lang="ru-RU" smtClean="0"/>
              <a:t>Образец заголовка</a:t>
            </a:r>
            <a:endParaRPr lang="ru-RU"/>
          </a:p>
        </p:txBody>
      </p:sp>
      <p:sp>
        <p:nvSpPr>
          <p:cNvPr id="3083" name="Rectangle 11"/>
          <p:cNvSpPr>
            <a:spLocks noGrp="1" noChangeArrowheads="1"/>
          </p:cNvSpPr>
          <p:nvPr>
            <p:ph type="subTitle" sz="quarter" idx="1"/>
          </p:nvPr>
        </p:nvSpPr>
        <p:spPr>
          <a:xfrm>
            <a:off x="2741613" y="3581400"/>
            <a:ext cx="5486400" cy="1058863"/>
          </a:xfrm>
        </p:spPr>
        <p:txBody>
          <a:bodyPr/>
          <a:lstStyle>
            <a:lvl1pPr marL="0" indent="0">
              <a:buFontTx/>
              <a:buNone/>
              <a:defRPr sz="3200"/>
            </a:lvl1pPr>
          </a:lstStyle>
          <a:p>
            <a:r>
              <a:rPr lang="ru-RU" smtClean="0"/>
              <a:t>Образец подзаголовка</a:t>
            </a:r>
            <a:endParaRPr lang="ru-RU"/>
          </a:p>
        </p:txBody>
      </p:sp>
      <p:sp>
        <p:nvSpPr>
          <p:cNvPr id="3084" name="Rectangle 12"/>
          <p:cNvSpPr>
            <a:spLocks noGrp="1" noChangeArrowheads="1"/>
          </p:cNvSpPr>
          <p:nvPr>
            <p:ph type="sldNum" sz="quarter" idx="4"/>
          </p:nvPr>
        </p:nvSpPr>
        <p:spPr/>
        <p:txBody>
          <a:bodyPr/>
          <a:lstStyle>
            <a:lvl1pPr>
              <a:defRPr/>
            </a:lvl1pPr>
          </a:lstStyle>
          <a:p>
            <a:fld id="{3457AD44-CDC8-49E4-9848-0CCC8631B0BD}" type="slidenum">
              <a:rPr lang="ru-RU"/>
              <a:pPr/>
              <a:t>‹#›</a:t>
            </a:fld>
            <a:endParaRPr lang="ru-RU"/>
          </a:p>
        </p:txBody>
      </p:sp>
      <p:sp>
        <p:nvSpPr>
          <p:cNvPr id="3085" name="Rectangle 13"/>
          <p:cNvSpPr>
            <a:spLocks noGrp="1" noChangeArrowheads="1"/>
          </p:cNvSpPr>
          <p:nvPr>
            <p:ph type="ftr" sz="quarter" idx="3"/>
          </p:nvPr>
        </p:nvSpPr>
        <p:spPr/>
        <p:txBody>
          <a:bodyPr/>
          <a:lstStyle>
            <a:lvl1pPr>
              <a:defRPr/>
            </a:lvl1pPr>
          </a:lstStyle>
          <a:p>
            <a:endParaRPr lang="ru-RU"/>
          </a:p>
        </p:txBody>
      </p:sp>
      <p:sp>
        <p:nvSpPr>
          <p:cNvPr id="3086" name="Rectangle 14"/>
          <p:cNvSpPr>
            <a:spLocks noGrp="1" noChangeArrowheads="1"/>
          </p:cNvSpPr>
          <p:nvPr>
            <p:ph type="dt" sz="quarter" idx="2"/>
          </p:nvPr>
        </p:nvSpPr>
        <p:spPr/>
        <p:txBody>
          <a:bodyPr/>
          <a:lstStyle>
            <a:lvl1pPr>
              <a:defRPr/>
            </a:lvl1pPr>
          </a:lstStyle>
          <a:p>
            <a:fld id="{98B28CB5-5A01-44F9-B734-3B10D174C60C}" type="datetime1">
              <a:rPr lang="ru-RU"/>
              <a:pPr/>
              <a:t>26.01.2021</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A0855B63-6A66-48CC-AAB3-59CB66B9C405}" type="slidenum">
              <a:rPr lang="ru-RU"/>
              <a:pPr/>
              <a:t>‹#›</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Дата 5"/>
          <p:cNvSpPr>
            <a:spLocks noGrp="1"/>
          </p:cNvSpPr>
          <p:nvPr>
            <p:ph type="dt" sz="quarter" idx="12"/>
          </p:nvPr>
        </p:nvSpPr>
        <p:spPr/>
        <p:txBody>
          <a:bodyPr/>
          <a:lstStyle>
            <a:lvl1pPr>
              <a:defRPr/>
            </a:lvl1pPr>
          </a:lstStyle>
          <a:p>
            <a:fld id="{B9880267-8375-4927-A9CD-3B9FD88914D1}" type="datetime1">
              <a:rPr lang="ru-RU"/>
              <a:pPr/>
              <a:t>26.01.2021</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48450" y="838200"/>
            <a:ext cx="1581150" cy="5105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05000" y="838200"/>
            <a:ext cx="4591050" cy="5105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E0A64990-5AE7-4507-A629-E8599A37081E}" type="slidenum">
              <a:rPr lang="ru-RU"/>
              <a:pPr/>
              <a:t>‹#›</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Дата 5"/>
          <p:cNvSpPr>
            <a:spLocks noGrp="1"/>
          </p:cNvSpPr>
          <p:nvPr>
            <p:ph type="dt" sz="quarter" idx="12"/>
          </p:nvPr>
        </p:nvSpPr>
        <p:spPr/>
        <p:txBody>
          <a:bodyPr/>
          <a:lstStyle>
            <a:lvl1pPr>
              <a:defRPr/>
            </a:lvl1pPr>
          </a:lstStyle>
          <a:p>
            <a:fld id="{7803EFB1-03D7-454F-AC76-266FB0EAEF6F}" type="datetime1">
              <a:rPr lang="ru-RU"/>
              <a:pPr/>
              <a:t>26.01.2021</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0FD51F20-28E3-4929-87BB-A35D4804F37E}" type="slidenum">
              <a:rPr lang="ru-RU"/>
              <a:pPr/>
              <a:t>‹#›</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Дата 5"/>
          <p:cNvSpPr>
            <a:spLocks noGrp="1"/>
          </p:cNvSpPr>
          <p:nvPr>
            <p:ph type="dt" sz="quarter" idx="12"/>
          </p:nvPr>
        </p:nvSpPr>
        <p:spPr/>
        <p:txBody>
          <a:bodyPr/>
          <a:lstStyle>
            <a:lvl1pPr>
              <a:defRPr/>
            </a:lvl1pPr>
          </a:lstStyle>
          <a:p>
            <a:fld id="{FE6DC66C-6112-4C9C-AD25-922FCAC0BAC6}" type="datetime1">
              <a:rPr lang="ru-RU"/>
              <a:pPr/>
              <a:t>26.01.2021</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a:defRPr/>
            </a:lvl1pPr>
          </a:lstStyle>
          <a:p>
            <a:fld id="{4DEBE9BA-09B8-4ACF-8FFC-AA52680D702F}" type="slidenum">
              <a:rPr lang="ru-RU"/>
              <a:pPr/>
              <a:t>‹#›</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Дата 5"/>
          <p:cNvSpPr>
            <a:spLocks noGrp="1"/>
          </p:cNvSpPr>
          <p:nvPr>
            <p:ph type="dt" sz="quarter" idx="12"/>
          </p:nvPr>
        </p:nvSpPr>
        <p:spPr/>
        <p:txBody>
          <a:bodyPr/>
          <a:lstStyle>
            <a:lvl1pPr>
              <a:defRPr/>
            </a:lvl1pPr>
          </a:lstStyle>
          <a:p>
            <a:fld id="{B6EB583E-C81F-47DC-BEA5-82531D304AF9}" type="datetime1">
              <a:rPr lang="ru-RU"/>
              <a:pPr/>
              <a:t>26.01.2021</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741613" y="1752600"/>
            <a:ext cx="266541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559425" y="1752600"/>
            <a:ext cx="2667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a:defRPr/>
            </a:lvl1pPr>
          </a:lstStyle>
          <a:p>
            <a:fld id="{504DEDE0-6599-4A67-AAA3-0D9769824D3B}" type="slidenum">
              <a:rPr lang="ru-RU"/>
              <a:pPr/>
              <a:t>‹#›</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Дата 6"/>
          <p:cNvSpPr>
            <a:spLocks noGrp="1"/>
          </p:cNvSpPr>
          <p:nvPr>
            <p:ph type="dt" sz="quarter" idx="12"/>
          </p:nvPr>
        </p:nvSpPr>
        <p:spPr/>
        <p:txBody>
          <a:bodyPr/>
          <a:lstStyle>
            <a:lvl1pPr>
              <a:defRPr/>
            </a:lvl1pPr>
          </a:lstStyle>
          <a:p>
            <a:fld id="{17F50DBA-FACC-47C9-9455-EBD2F13378CF}" type="datetime1">
              <a:rPr lang="ru-RU"/>
              <a:pPr/>
              <a:t>26.01.2021</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a:defRPr/>
            </a:lvl1pPr>
          </a:lstStyle>
          <a:p>
            <a:fld id="{7803DFC9-A567-4D30-86C9-69BFE979F89E}" type="slidenum">
              <a:rPr lang="ru-RU"/>
              <a:pPr/>
              <a:t>‹#›</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Дата 8"/>
          <p:cNvSpPr>
            <a:spLocks noGrp="1"/>
          </p:cNvSpPr>
          <p:nvPr>
            <p:ph type="dt" sz="quarter" idx="12"/>
          </p:nvPr>
        </p:nvSpPr>
        <p:spPr/>
        <p:txBody>
          <a:bodyPr/>
          <a:lstStyle>
            <a:lvl1pPr>
              <a:defRPr/>
            </a:lvl1pPr>
          </a:lstStyle>
          <a:p>
            <a:fld id="{0B637508-53B1-45EC-8946-EE50AD6D5DD0}" type="datetime1">
              <a:rPr lang="ru-RU"/>
              <a:pPr/>
              <a:t>26.01.2021</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a:defRPr/>
            </a:lvl1pPr>
          </a:lstStyle>
          <a:p>
            <a:fld id="{478194F3-DF38-439F-AE10-AC9C246F3D20}" type="slidenum">
              <a:rPr lang="ru-RU"/>
              <a:pPr/>
              <a:t>‹#›</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Дата 4"/>
          <p:cNvSpPr>
            <a:spLocks noGrp="1"/>
          </p:cNvSpPr>
          <p:nvPr>
            <p:ph type="dt" sz="quarter" idx="12"/>
          </p:nvPr>
        </p:nvSpPr>
        <p:spPr/>
        <p:txBody>
          <a:bodyPr/>
          <a:lstStyle>
            <a:lvl1pPr>
              <a:defRPr/>
            </a:lvl1pPr>
          </a:lstStyle>
          <a:p>
            <a:fld id="{621092B2-0105-4430-A8B8-595C66133E94}" type="datetime1">
              <a:rPr lang="ru-RU"/>
              <a:pPr/>
              <a:t>26.01.2021</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a:lvl1pPr>
          </a:lstStyle>
          <a:p>
            <a:fld id="{41AE51C2-841D-499A-8FAB-71E57DC4D33A}" type="slidenum">
              <a:rPr lang="ru-RU"/>
              <a:pPr/>
              <a:t>‹#›</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Дата 3"/>
          <p:cNvSpPr>
            <a:spLocks noGrp="1"/>
          </p:cNvSpPr>
          <p:nvPr>
            <p:ph type="dt" sz="quarter" idx="12"/>
          </p:nvPr>
        </p:nvSpPr>
        <p:spPr/>
        <p:txBody>
          <a:bodyPr/>
          <a:lstStyle>
            <a:lvl1pPr>
              <a:defRPr/>
            </a:lvl1pPr>
          </a:lstStyle>
          <a:p>
            <a:fld id="{F1FFEB3A-A13C-4B31-818B-626510F128C6}" type="datetime1">
              <a:rPr lang="ru-RU"/>
              <a:pPr/>
              <a:t>26.01.2021</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C5282EE4-D7CA-4D1D-92F5-C59C0156EC16}" type="slidenum">
              <a:rPr lang="ru-RU"/>
              <a:pPr/>
              <a:t>‹#›</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Дата 6"/>
          <p:cNvSpPr>
            <a:spLocks noGrp="1"/>
          </p:cNvSpPr>
          <p:nvPr>
            <p:ph type="dt" sz="quarter" idx="12"/>
          </p:nvPr>
        </p:nvSpPr>
        <p:spPr/>
        <p:txBody>
          <a:bodyPr/>
          <a:lstStyle>
            <a:lvl1pPr>
              <a:defRPr/>
            </a:lvl1pPr>
          </a:lstStyle>
          <a:p>
            <a:fld id="{992C4B91-2BAE-4CA0-BAE9-E98F17B904A3}" type="datetime1">
              <a:rPr lang="ru-RU"/>
              <a:pPr/>
              <a:t>26.01.2021</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2B821887-31DF-4C06-B9D0-E558AE8860EC}" type="slidenum">
              <a:rPr lang="ru-RU"/>
              <a:pPr/>
              <a:t>‹#›</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Дата 6"/>
          <p:cNvSpPr>
            <a:spLocks noGrp="1"/>
          </p:cNvSpPr>
          <p:nvPr>
            <p:ph type="dt" sz="quarter" idx="12"/>
          </p:nvPr>
        </p:nvSpPr>
        <p:spPr/>
        <p:txBody>
          <a:bodyPr/>
          <a:lstStyle>
            <a:lvl1pPr>
              <a:defRPr/>
            </a:lvl1pPr>
          </a:lstStyle>
          <a:p>
            <a:fld id="{B4C99B2E-4F9C-4868-8B10-EC79C95D5D47}" type="datetime1">
              <a:rPr lang="ru-RU"/>
              <a:pPr/>
              <a:t>26.01.2021</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304800" y="533400"/>
            <a:ext cx="8458200" cy="5791200"/>
          </a:xfrm>
          <a:prstGeom prst="rect">
            <a:avLst/>
          </a:prstGeom>
          <a:solidFill>
            <a:srgbClr val="FFFFFF">
              <a:alpha val="80000"/>
            </a:srgbClr>
          </a:solidFill>
          <a:ln w="38100" cap="sq">
            <a:solidFill>
              <a:srgbClr val="5C2305"/>
            </a:solidFill>
            <a:miter lim="800000"/>
            <a:headEnd type="none" w="sm" len="sm"/>
            <a:tailEnd type="none" w="sm" len="sm"/>
          </a:ln>
          <a:effectLst/>
        </p:spPr>
        <p:txBody>
          <a:bodyPr wrap="none" anchor="ctr"/>
          <a:lstStyle/>
          <a:p>
            <a:endParaRPr lang="ru-RU"/>
          </a:p>
        </p:txBody>
      </p:sp>
      <p:sp>
        <p:nvSpPr>
          <p:cNvPr id="1045" name="Rectangle 21"/>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ffectLst/>
        </p:spPr>
        <p:txBody>
          <a:bodyPr wrap="none" anchor="ctr"/>
          <a:lstStyle/>
          <a:p>
            <a:endParaRPr lang="ru-RU"/>
          </a:p>
        </p:txBody>
      </p:sp>
      <p:sp>
        <p:nvSpPr>
          <p:cNvPr id="1034" name="Rectangle 10"/>
          <p:cNvSpPr>
            <a:spLocks noGrp="1" noChangeArrowheads="1"/>
          </p:cNvSpPr>
          <p:nvPr>
            <p:ph type="title"/>
          </p:nvPr>
        </p:nvSpPr>
        <p:spPr bwMode="auto">
          <a:xfrm>
            <a:off x="1905000" y="838200"/>
            <a:ext cx="6324600" cy="6858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ru-RU" smtClean="0"/>
              <a:t>Нажмите кнопку, чтобы изменить стиль основного заголовка</a:t>
            </a:r>
          </a:p>
        </p:txBody>
      </p:sp>
      <p:sp>
        <p:nvSpPr>
          <p:cNvPr id="1036" name="Rectangle 12"/>
          <p:cNvSpPr>
            <a:spLocks noGrp="1" noChangeArrowheads="1"/>
          </p:cNvSpPr>
          <p:nvPr>
            <p:ph type="body" idx="1"/>
          </p:nvPr>
        </p:nvSpPr>
        <p:spPr bwMode="auto">
          <a:xfrm>
            <a:off x="2741613" y="1752600"/>
            <a:ext cx="5484812" cy="41910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ru-RU" smtClean="0"/>
              <a:t>Нажмите кнопку, чтобы изменить стили основного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1" name="Rectangle 17"/>
          <p:cNvSpPr>
            <a:spLocks noGrp="1" noChangeArrowheads="1"/>
          </p:cNvSpPr>
          <p:nvPr>
            <p:ph type="sldNum" sz="quarter" idx="4"/>
          </p:nvPr>
        </p:nvSpPr>
        <p:spPr bwMode="auto">
          <a:xfrm>
            <a:off x="8077200" y="6415088"/>
            <a:ext cx="739775" cy="423862"/>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000" b="0">
                <a:latin typeface="+mn-lt"/>
              </a:defRPr>
            </a:lvl1pPr>
          </a:lstStyle>
          <a:p>
            <a:fld id="{07BCBA74-3BC5-4EC9-B0E1-02957B142069}" type="slidenum">
              <a:rPr lang="ru-RU"/>
              <a:pPr/>
              <a:t>‹#›</a:t>
            </a:fld>
            <a:endParaRPr lang="ru-RU"/>
          </a:p>
        </p:txBody>
      </p:sp>
      <p:sp>
        <p:nvSpPr>
          <p:cNvPr id="1042" name="Rectangle 18"/>
          <p:cNvSpPr>
            <a:spLocks noGrp="1" noChangeArrowheads="1"/>
          </p:cNvSpPr>
          <p:nvPr>
            <p:ph type="ftr" sz="quarter" idx="3"/>
          </p:nvPr>
        </p:nvSpPr>
        <p:spPr bwMode="auto">
          <a:xfrm>
            <a:off x="3581400" y="6415088"/>
            <a:ext cx="4419600" cy="441325"/>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defRPr sz="1000" b="0">
                <a:latin typeface="+mn-lt"/>
              </a:defRPr>
            </a:lvl1pPr>
          </a:lstStyle>
          <a:p>
            <a:endParaRPr lang="ru-RU"/>
          </a:p>
        </p:txBody>
      </p:sp>
      <p:sp>
        <p:nvSpPr>
          <p:cNvPr id="1043" name="Rectangle 19"/>
          <p:cNvSpPr>
            <a:spLocks noGrp="1" noChangeArrowheads="1"/>
          </p:cNvSpPr>
          <p:nvPr>
            <p:ph type="dt" sz="quarter" idx="2"/>
          </p:nvPr>
        </p:nvSpPr>
        <p:spPr bwMode="auto">
          <a:xfrm>
            <a:off x="1905000" y="6415088"/>
            <a:ext cx="1593850" cy="441325"/>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defRPr sz="1000" b="0">
                <a:latin typeface="+mn-lt"/>
              </a:defRPr>
            </a:lvl1pPr>
          </a:lstStyle>
          <a:p>
            <a:fld id="{AFB98C94-113B-4EDC-9DE6-8DF20BACB233}" type="datetime1">
              <a:rPr lang="ru-RU"/>
              <a:pPr/>
              <a:t>26.01.2021</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eaLnBrk="1" fontAlgn="base" hangingPunct="1">
        <a:spcBef>
          <a:spcPct val="0"/>
        </a:spcBef>
        <a:spcAft>
          <a:spcPct val="0"/>
        </a:spcAft>
        <a:defRPr kumimoji="1" sz="2800">
          <a:solidFill>
            <a:srgbClr val="5C2305"/>
          </a:solidFill>
          <a:latin typeface="+mj-lt"/>
          <a:ea typeface="+mj-ea"/>
          <a:cs typeface="+mj-cs"/>
        </a:defRPr>
      </a:lvl1pPr>
      <a:lvl2pPr algn="l" rtl="0" eaLnBrk="1" fontAlgn="base" hangingPunct="1">
        <a:spcBef>
          <a:spcPct val="0"/>
        </a:spcBef>
        <a:spcAft>
          <a:spcPct val="0"/>
        </a:spcAft>
        <a:defRPr kumimoji="1" sz="2800">
          <a:solidFill>
            <a:srgbClr val="5C2305"/>
          </a:solidFill>
          <a:latin typeface="Verdana" pitchFamily="34" charset="0"/>
        </a:defRPr>
      </a:lvl2pPr>
      <a:lvl3pPr algn="l" rtl="0" eaLnBrk="1" fontAlgn="base" hangingPunct="1">
        <a:spcBef>
          <a:spcPct val="0"/>
        </a:spcBef>
        <a:spcAft>
          <a:spcPct val="0"/>
        </a:spcAft>
        <a:defRPr kumimoji="1" sz="2800">
          <a:solidFill>
            <a:srgbClr val="5C2305"/>
          </a:solidFill>
          <a:latin typeface="Verdana" pitchFamily="34" charset="0"/>
        </a:defRPr>
      </a:lvl3pPr>
      <a:lvl4pPr algn="l" rtl="0" eaLnBrk="1" fontAlgn="base" hangingPunct="1">
        <a:spcBef>
          <a:spcPct val="0"/>
        </a:spcBef>
        <a:spcAft>
          <a:spcPct val="0"/>
        </a:spcAft>
        <a:defRPr kumimoji="1" sz="2800">
          <a:solidFill>
            <a:srgbClr val="5C2305"/>
          </a:solidFill>
          <a:latin typeface="Verdana" pitchFamily="34" charset="0"/>
        </a:defRPr>
      </a:lvl4pPr>
      <a:lvl5pPr algn="l" rtl="0" eaLnBrk="1" fontAlgn="base" hangingPunct="1">
        <a:spcBef>
          <a:spcPct val="0"/>
        </a:spcBef>
        <a:spcAft>
          <a:spcPct val="0"/>
        </a:spcAft>
        <a:defRPr kumimoji="1" sz="2800">
          <a:solidFill>
            <a:srgbClr val="5C2305"/>
          </a:solidFill>
          <a:latin typeface="Verdana" pitchFamily="34" charset="0"/>
        </a:defRPr>
      </a:lvl5pPr>
      <a:lvl6pPr marL="457200" algn="l" rtl="0" eaLnBrk="1" fontAlgn="base" hangingPunct="1">
        <a:spcBef>
          <a:spcPct val="0"/>
        </a:spcBef>
        <a:spcAft>
          <a:spcPct val="0"/>
        </a:spcAft>
        <a:defRPr kumimoji="1" sz="2800">
          <a:solidFill>
            <a:srgbClr val="5C2305"/>
          </a:solidFill>
          <a:latin typeface="Verdana" pitchFamily="34" charset="0"/>
        </a:defRPr>
      </a:lvl6pPr>
      <a:lvl7pPr marL="914400" algn="l" rtl="0" eaLnBrk="1" fontAlgn="base" hangingPunct="1">
        <a:spcBef>
          <a:spcPct val="0"/>
        </a:spcBef>
        <a:spcAft>
          <a:spcPct val="0"/>
        </a:spcAft>
        <a:defRPr kumimoji="1" sz="2800">
          <a:solidFill>
            <a:srgbClr val="5C2305"/>
          </a:solidFill>
          <a:latin typeface="Verdana" pitchFamily="34" charset="0"/>
        </a:defRPr>
      </a:lvl7pPr>
      <a:lvl8pPr marL="1371600" algn="l" rtl="0" eaLnBrk="1" fontAlgn="base" hangingPunct="1">
        <a:spcBef>
          <a:spcPct val="0"/>
        </a:spcBef>
        <a:spcAft>
          <a:spcPct val="0"/>
        </a:spcAft>
        <a:defRPr kumimoji="1" sz="2800">
          <a:solidFill>
            <a:srgbClr val="5C2305"/>
          </a:solidFill>
          <a:latin typeface="Verdana" pitchFamily="34" charset="0"/>
        </a:defRPr>
      </a:lvl8pPr>
      <a:lvl9pPr marL="1828800" algn="l" rtl="0" eaLnBrk="1" fontAlgn="base" hangingPunct="1">
        <a:spcBef>
          <a:spcPct val="0"/>
        </a:spcBef>
        <a:spcAft>
          <a:spcPct val="0"/>
        </a:spcAft>
        <a:defRPr kumimoji="1" sz="2800">
          <a:solidFill>
            <a:srgbClr val="5C2305"/>
          </a:solidFill>
          <a:latin typeface="Verdana" pitchFamily="34" charset="0"/>
        </a:defRPr>
      </a:lvl9pPr>
    </p:titleStyle>
    <p:bodyStyle>
      <a:lvl1pPr marL="342900" indent="-342900" algn="l" rtl="0" eaLnBrk="1" fontAlgn="base" hangingPunct="1">
        <a:spcBef>
          <a:spcPct val="20000"/>
        </a:spcBef>
        <a:spcAft>
          <a:spcPct val="0"/>
        </a:spcAft>
        <a:buClr>
          <a:srgbClr val="5C2305"/>
        </a:buClr>
        <a:buChar char="•"/>
        <a:defRPr kumimoji="1" sz="2200">
          <a:solidFill>
            <a:srgbClr val="5C2305"/>
          </a:solidFill>
          <a:latin typeface="+mn-lt"/>
          <a:ea typeface="+mn-ea"/>
          <a:cs typeface="+mn-cs"/>
        </a:defRPr>
      </a:lvl1pPr>
      <a:lvl2pPr marL="742950" indent="-285750" algn="l" rtl="0" eaLnBrk="1" fontAlgn="base" hangingPunct="1">
        <a:spcBef>
          <a:spcPct val="20000"/>
        </a:spcBef>
        <a:spcAft>
          <a:spcPct val="0"/>
        </a:spcAft>
        <a:buClr>
          <a:srgbClr val="5C2305"/>
        </a:buClr>
        <a:buChar char="•"/>
        <a:defRPr kumimoji="1" sz="2000">
          <a:solidFill>
            <a:srgbClr val="5C2305"/>
          </a:solidFill>
          <a:latin typeface="+mn-lt"/>
        </a:defRPr>
      </a:lvl2pPr>
      <a:lvl3pPr marL="1085850" indent="-228600" algn="l" rtl="0" eaLnBrk="1" fontAlgn="base" hangingPunct="1">
        <a:spcBef>
          <a:spcPct val="20000"/>
        </a:spcBef>
        <a:spcAft>
          <a:spcPct val="0"/>
        </a:spcAft>
        <a:buClr>
          <a:srgbClr val="5C2305"/>
        </a:buClr>
        <a:buChar char="•"/>
        <a:defRPr kumimoji="1">
          <a:solidFill>
            <a:srgbClr val="5C2305"/>
          </a:solidFill>
          <a:latin typeface="+mn-lt"/>
        </a:defRPr>
      </a:lvl3pPr>
      <a:lvl4pPr marL="1428750" indent="-228600" algn="l" rtl="0" eaLnBrk="1" fontAlgn="base" hangingPunct="1">
        <a:spcBef>
          <a:spcPct val="20000"/>
        </a:spcBef>
        <a:spcAft>
          <a:spcPct val="0"/>
        </a:spcAft>
        <a:buClr>
          <a:srgbClr val="5C2305"/>
        </a:buClr>
        <a:buChar char="•"/>
        <a:defRPr kumimoji="1" sz="1600">
          <a:solidFill>
            <a:srgbClr val="5C2305"/>
          </a:solidFill>
          <a:latin typeface="+mn-lt"/>
        </a:defRPr>
      </a:lvl4pPr>
      <a:lvl5pPr marL="1771650" indent="-228600" algn="l" rtl="0" eaLnBrk="1" fontAlgn="base" hangingPunct="1">
        <a:spcBef>
          <a:spcPct val="20000"/>
        </a:spcBef>
        <a:spcAft>
          <a:spcPct val="0"/>
        </a:spcAft>
        <a:buClr>
          <a:srgbClr val="5C2305"/>
        </a:buClr>
        <a:buChar char="•"/>
        <a:defRPr kumimoji="1" sz="1400">
          <a:solidFill>
            <a:srgbClr val="5C2305"/>
          </a:solidFill>
          <a:latin typeface="+mn-lt"/>
        </a:defRPr>
      </a:lvl5pPr>
      <a:lvl6pPr marL="2228850" indent="-228600" algn="l" rtl="0" eaLnBrk="1" fontAlgn="base" hangingPunct="1">
        <a:spcBef>
          <a:spcPct val="20000"/>
        </a:spcBef>
        <a:spcAft>
          <a:spcPct val="0"/>
        </a:spcAft>
        <a:buClr>
          <a:srgbClr val="5C2305"/>
        </a:buClr>
        <a:buChar char="•"/>
        <a:defRPr kumimoji="1" sz="1400">
          <a:solidFill>
            <a:srgbClr val="5C2305"/>
          </a:solidFill>
          <a:latin typeface="+mn-lt"/>
        </a:defRPr>
      </a:lvl6pPr>
      <a:lvl7pPr marL="2686050" indent="-228600" algn="l" rtl="0" eaLnBrk="1" fontAlgn="base" hangingPunct="1">
        <a:spcBef>
          <a:spcPct val="20000"/>
        </a:spcBef>
        <a:spcAft>
          <a:spcPct val="0"/>
        </a:spcAft>
        <a:buClr>
          <a:srgbClr val="5C2305"/>
        </a:buClr>
        <a:buChar char="•"/>
        <a:defRPr kumimoji="1" sz="1400">
          <a:solidFill>
            <a:srgbClr val="5C2305"/>
          </a:solidFill>
          <a:latin typeface="+mn-lt"/>
        </a:defRPr>
      </a:lvl7pPr>
      <a:lvl8pPr marL="3143250" indent="-228600" algn="l" rtl="0" eaLnBrk="1" fontAlgn="base" hangingPunct="1">
        <a:spcBef>
          <a:spcPct val="20000"/>
        </a:spcBef>
        <a:spcAft>
          <a:spcPct val="0"/>
        </a:spcAft>
        <a:buClr>
          <a:srgbClr val="5C2305"/>
        </a:buClr>
        <a:buChar char="•"/>
        <a:defRPr kumimoji="1" sz="1400">
          <a:solidFill>
            <a:srgbClr val="5C2305"/>
          </a:solidFill>
          <a:latin typeface="+mn-lt"/>
        </a:defRPr>
      </a:lvl8pPr>
      <a:lvl9pPr marL="3600450" indent="-228600" algn="l" rtl="0" eaLnBrk="1" fontAlgn="base" hangingPunct="1">
        <a:spcBef>
          <a:spcPct val="20000"/>
        </a:spcBef>
        <a:spcAft>
          <a:spcPct val="0"/>
        </a:spcAft>
        <a:buClr>
          <a:srgbClr val="5C2305"/>
        </a:buClr>
        <a:buChar char="•"/>
        <a:defRPr kumimoji="1" sz="1400">
          <a:solidFill>
            <a:srgbClr val="5C2305"/>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8.png"/><Relationship Id="rId7" Type="http://schemas.openxmlformats.org/officeDocument/2006/relationships/hyperlink" Target="http://www.bassilo.it/area_alunni/appunti_di_scienze/apfe.gif" TargetMode="External"/><Relationship Id="rId2" Type="http://schemas.openxmlformats.org/officeDocument/2006/relationships/hyperlink" Target="//upload.wikimedia.org/wikipedia/commons/0/02/PRL_structure.png"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medclub.ru/img/work/catalog/a_2815_2157.jpg" TargetMode="External"/><Relationship Id="rId10" Type="http://schemas.openxmlformats.org/officeDocument/2006/relationships/image" Target="../media/image16.jpeg"/><Relationship Id="rId4" Type="http://schemas.openxmlformats.org/officeDocument/2006/relationships/image" Target="../media/image14.gif"/><Relationship Id="rId9" Type="http://schemas.openxmlformats.org/officeDocument/2006/relationships/hyperlink" Target="http://atmenetiallapot.freeblog.hu/files/hatch.jp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abcinwestowania.files.wordpress.com/2009/11/mozg.jpeg" TargetMode="External"/><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hyperlink" Target="//upload.wikimedia.org/wikipedia/commons/0/02/PRL_structure.png" TargetMode="External"/><Relationship Id="rId1" Type="http://schemas.openxmlformats.org/officeDocument/2006/relationships/slideLayout" Target="../slideLayouts/slideLayout2.xml"/><Relationship Id="rId6" Type="http://schemas.openxmlformats.org/officeDocument/2006/relationships/hyperlink" Target="http://atmenetiallapot.freeblog.hu/files/hatch.jpg" TargetMode="External"/><Relationship Id="rId5" Type="http://schemas.openxmlformats.org/officeDocument/2006/relationships/image" Target="../media/image12.gif"/><Relationship Id="rId10" Type="http://schemas.openxmlformats.org/officeDocument/2006/relationships/image" Target="../media/image19.jpeg"/><Relationship Id="rId4" Type="http://schemas.openxmlformats.org/officeDocument/2006/relationships/hyperlink" Target="http://www.bassilo.it/area_alunni/appunti_di_scienze/apfe.gif"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jpeg"/><Relationship Id="rId2" Type="http://schemas.openxmlformats.org/officeDocument/2006/relationships/hyperlink" Target="http://abcinwestowania.files.wordpress.com/2009/11/mozg.jpeg" TargetMode="External"/><Relationship Id="rId1" Type="http://schemas.openxmlformats.org/officeDocument/2006/relationships/slideLayout" Target="../slideLayouts/slideLayout2.xml"/><Relationship Id="rId6" Type="http://schemas.openxmlformats.org/officeDocument/2006/relationships/hyperlink" Target="http://dic.academic.ru/pictures/enc_medicine/0202324264.jpg" TargetMode="External"/><Relationship Id="rId5" Type="http://schemas.openxmlformats.org/officeDocument/2006/relationships/image" Target="../media/image20.png"/><Relationship Id="rId4" Type="http://schemas.openxmlformats.org/officeDocument/2006/relationships/hyperlink" Target="//upload.wikimedia.org/wikipedia/commons/0/02/PRL_structure.p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medizin.uni-greifswald.de/neuro_ch/uploads/pics/hypotumoren_prolaktinome2_01.jpg" TargetMode="External"/><Relationship Id="rId13"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2.jpeg"/><Relationship Id="rId12" Type="http://schemas.openxmlformats.org/officeDocument/2006/relationships/hyperlink" Target="http://www.surgery.su/files/neurosurgicalclinic3.jpg" TargetMode="External"/><Relationship Id="rId2" Type="http://schemas.openxmlformats.org/officeDocument/2006/relationships/hyperlink" Target="//upload.wikimedia.org/wikipedia/commons/0/02/PRL_structure.png" TargetMode="External"/><Relationship Id="rId1" Type="http://schemas.openxmlformats.org/officeDocument/2006/relationships/slideLayout" Target="../slideLayouts/slideLayout2.xml"/><Relationship Id="rId6" Type="http://schemas.openxmlformats.org/officeDocument/2006/relationships/hyperlink" Target="http://drjcnunezm.files.wordpress.com/2011/05/prolactinoma-mri-coronal.jpg?w=466&amp;h=424" TargetMode="External"/><Relationship Id="rId11" Type="http://schemas.openxmlformats.org/officeDocument/2006/relationships/image" Target="../media/image24.jpeg"/><Relationship Id="rId5" Type="http://schemas.openxmlformats.org/officeDocument/2006/relationships/image" Target="../media/image21.jpeg"/><Relationship Id="rId10" Type="http://schemas.openxmlformats.org/officeDocument/2006/relationships/hyperlink" Target="http://www.medizin.uni-greifswald.de/neuro_ch/uploads/pics/hypotumoren_prolaktinome3_01.jpg" TargetMode="External"/><Relationship Id="rId4" Type="http://schemas.openxmlformats.org/officeDocument/2006/relationships/hyperlink" Target="http://www.brainport.su/images/stories/2-12.jpg" TargetMode="External"/><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8.jpeg"/><Relationship Id="rId7" Type="http://schemas.openxmlformats.org/officeDocument/2006/relationships/diagramLayout" Target="../diagrams/layout1.xml"/><Relationship Id="rId2" Type="http://schemas.openxmlformats.org/officeDocument/2006/relationships/hyperlink" Target="http://abcinwestowania.files.wordpress.com/2009/11/mozg.jpeg" TargetMode="Externa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0.png"/><Relationship Id="rId10" Type="http://schemas.microsoft.com/office/2007/relationships/diagramDrawing" Target="../diagrams/drawing1.xml"/><Relationship Id="rId4" Type="http://schemas.openxmlformats.org/officeDocument/2006/relationships/hyperlink" Target="//upload.wikimedia.org/wikipedia/commons/0/02/PRL_structure.png" TargetMode="External"/><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abcinwestowania.files.wordpress.com/2009/11/mozg.jpeg"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upload.wikimedia.org/wikipedia/commons/0/02/PRL_structure.p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doctor.itop.net/pictures/ArticlePictures/3698/1196/System/big.jp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upload.wikimedia.org/wikipedia/commons/5/58/Somatotropine.GIF"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doctor.itop.net/pictures/ArticlePictures/3698/1196/System/big.jpg"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7.png"/><Relationship Id="rId2" Type="http://schemas.openxmlformats.org/officeDocument/2006/relationships/hyperlink" Target="//upload.wikimedia.org/wikipedia/commons/5/58/Somatotropine.GIF" TargetMode="External"/><Relationship Id="rId1" Type="http://schemas.openxmlformats.org/officeDocument/2006/relationships/slideLayout" Target="../slideLayouts/slideLayout2.xml"/><Relationship Id="rId6" Type="http://schemas.openxmlformats.org/officeDocument/2006/relationships/hyperlink" Target="http://www.pro-perevozki.ru/images/nachinauschi-voditel.png" TargetMode="External"/><Relationship Id="rId5" Type="http://schemas.openxmlformats.org/officeDocument/2006/relationships/image" Target="../media/image29.jpeg"/><Relationship Id="rId4" Type="http://schemas.openxmlformats.org/officeDocument/2006/relationships/hyperlink" Target="http://www.hghbodybuilding.com/images/hgh-process.jp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s-ports.ru/sites/default/files/imagecache/medium-photos/Nikolai_Valuiev_2008_08_29_Reuters_Fabrizio-Bensch.jpg" TargetMode="External"/><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hyperlink" Target="http://www.pro-perevozki.ru/images/nachinauschi-voditel.png" TargetMode="External"/><Relationship Id="rId1" Type="http://schemas.openxmlformats.org/officeDocument/2006/relationships/slideLayout" Target="../slideLayouts/slideLayout2.xml"/><Relationship Id="rId6" Type="http://schemas.openxmlformats.org/officeDocument/2006/relationships/hyperlink" Target="http://www.g-sector.ru/datas/users/1-trololo.jpg" TargetMode="External"/><Relationship Id="rId5" Type="http://schemas.openxmlformats.org/officeDocument/2006/relationships/image" Target="../media/image28.gif"/><Relationship Id="rId4" Type="http://schemas.openxmlformats.org/officeDocument/2006/relationships/hyperlink" Target="//upload.wikimedia.org/wikipedia/commons/5/58/Somatotropine.GIF" TargetMode="External"/><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lekmed.ru/images/archive/endokrinologiya/endokrinologiya-08_0000.gif" TargetMode="External"/><Relationship Id="rId13" Type="http://schemas.openxmlformats.org/officeDocument/2006/relationships/image" Target="../media/image36.jpeg"/><Relationship Id="rId3" Type="http://schemas.openxmlformats.org/officeDocument/2006/relationships/image" Target="../media/image28.gif"/><Relationship Id="rId7" Type="http://schemas.openxmlformats.org/officeDocument/2006/relationships/image" Target="../media/image33.jpeg"/><Relationship Id="rId12" Type="http://schemas.openxmlformats.org/officeDocument/2006/relationships/hyperlink" Target="http://www.pathguy.com/sol/25668.jpg" TargetMode="External"/><Relationship Id="rId2" Type="http://schemas.openxmlformats.org/officeDocument/2006/relationships/hyperlink" Target="//upload.wikimedia.org/wikipedia/commons/5/58/Somatotropine.GIF" TargetMode="External"/><Relationship Id="rId1" Type="http://schemas.openxmlformats.org/officeDocument/2006/relationships/slideLayout" Target="../slideLayouts/slideLayout2.xml"/><Relationship Id="rId6" Type="http://schemas.openxmlformats.org/officeDocument/2006/relationships/hyperlink" Target="http://www.zenzi.org/blog-imagen/noviembre-2010/jugadores-nba-gheorghe-muresan.jpg" TargetMode="External"/><Relationship Id="rId11" Type="http://schemas.openxmlformats.org/officeDocument/2006/relationships/image" Target="../media/image35.jpeg"/><Relationship Id="rId5" Type="http://schemas.openxmlformats.org/officeDocument/2006/relationships/image" Target="../media/image32.jpeg"/><Relationship Id="rId15" Type="http://schemas.openxmlformats.org/officeDocument/2006/relationships/image" Target="../media/image37.jpeg"/><Relationship Id="rId10" Type="http://schemas.openxmlformats.org/officeDocument/2006/relationships/hyperlink" Target="http://neurosurgery.ucla.edu/images/Pituitary%20Program/Acromegaly_face.jpg" TargetMode="External"/><Relationship Id="rId4" Type="http://schemas.openxmlformats.org/officeDocument/2006/relationships/hyperlink" Target="http://www.goofbutton.com/images/acromegaly.jpg" TargetMode="External"/><Relationship Id="rId9" Type="http://schemas.openxmlformats.org/officeDocument/2006/relationships/image" Target="../media/image34.gif"/><Relationship Id="rId14" Type="http://schemas.openxmlformats.org/officeDocument/2006/relationships/hyperlink" Target="http://tortuga.angarsk.su/fb2/leruaa01/i_036.jp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grandex.ru/from_panel/2008-02/18-103248-gigantizm-2.jpg" TargetMode="External"/><Relationship Id="rId3" Type="http://schemas.openxmlformats.org/officeDocument/2006/relationships/image" Target="../media/image38.jpeg"/><Relationship Id="rId7" Type="http://schemas.openxmlformats.org/officeDocument/2006/relationships/image" Target="../media/image39.jpeg"/><Relationship Id="rId12" Type="http://schemas.openxmlformats.org/officeDocument/2006/relationships/image" Target="../media/image42.jpeg"/><Relationship Id="rId2" Type="http://schemas.openxmlformats.org/officeDocument/2006/relationships/hyperlink" Target="http://www.ojrd.com/content/figures/1750-1172-3-17-1.jpg" TargetMode="External"/><Relationship Id="rId1" Type="http://schemas.openxmlformats.org/officeDocument/2006/relationships/slideLayout" Target="../slideLayouts/slideLayout2.xml"/><Relationship Id="rId6" Type="http://schemas.openxmlformats.org/officeDocument/2006/relationships/hyperlink" Target="http://brainport.su/images/stories/2-15.jpg" TargetMode="External"/><Relationship Id="rId11" Type="http://schemas.openxmlformats.org/officeDocument/2006/relationships/hyperlink" Target="http://www.endotext.org/neuroendo/neuroendo5e/figures/figure7.jpg" TargetMode="External"/><Relationship Id="rId5" Type="http://schemas.openxmlformats.org/officeDocument/2006/relationships/image" Target="../media/image28.gif"/><Relationship Id="rId10" Type="http://schemas.openxmlformats.org/officeDocument/2006/relationships/image" Target="../media/image41.jpeg"/><Relationship Id="rId4" Type="http://schemas.openxmlformats.org/officeDocument/2006/relationships/hyperlink" Target="//upload.wikimedia.org/wikipedia/commons/5/58/Somatotropine.GIF" TargetMode="External"/><Relationship Id="rId9"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upload.wikimedia.org/wikipedia/commons/5/58/Somatotropine.GI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brainport.su/images/stories/2-13.jpg" TargetMode="External"/><Relationship Id="rId3" Type="http://schemas.openxmlformats.org/officeDocument/2006/relationships/image" Target="../media/image28.gif"/><Relationship Id="rId7" Type="http://schemas.openxmlformats.org/officeDocument/2006/relationships/image" Target="../media/image43.jpeg"/><Relationship Id="rId2" Type="http://schemas.openxmlformats.org/officeDocument/2006/relationships/hyperlink" Target="//upload.wikimedia.org/wikipedia/commons/5/58/Somatotropine.GIF" TargetMode="External"/><Relationship Id="rId1" Type="http://schemas.openxmlformats.org/officeDocument/2006/relationships/slideLayout" Target="../slideLayouts/slideLayout2.xml"/><Relationship Id="rId6" Type="http://schemas.openxmlformats.org/officeDocument/2006/relationships/hyperlink" Target="http://www.gammaknifeonline.in/yahoo_site_admin/assets/images/070829MRIarrowed.54154850_std.jpg" TargetMode="External"/><Relationship Id="rId11" Type="http://schemas.openxmlformats.org/officeDocument/2006/relationships/image" Target="../media/image44.png"/><Relationship Id="rId5" Type="http://schemas.openxmlformats.org/officeDocument/2006/relationships/image" Target="../media/image25.jpeg"/><Relationship Id="rId10" Type="http://schemas.openxmlformats.org/officeDocument/2006/relationships/hyperlink" Target="http://img-fotki.yandex.ru/get/5214/41811376.5/0_8119b_4f911435_L.jpg" TargetMode="External"/><Relationship Id="rId4" Type="http://schemas.openxmlformats.org/officeDocument/2006/relationships/hyperlink" Target="http://www.surgery.su/files/neurosurgicalclinic3.jpg" TargetMode="External"/><Relationship Id="rId9"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hyperlink" Target="http://images.yandex.ru/" TargetMode="Externa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images.yandex.ru/yandsearch?text=%D0%91%D0%BE%D1%80%D0%BE%D0%B4%D0%B0%D0%B2%D0%BA%D0%B8&amp;img_url=http://www.howtogetridofstuff.com/wp-content/uploads/how-to-get-rid-of-genital-warts1.jpg&amp;pos=3&amp;uinfo=sw-2481-sh-1522-fw-2256-fh-598-pd-1&amp;rpt=simage" TargetMode="Externa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upload.wikimedia.org/wikipedia/commons/5/58/Somatotropine.GI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upload.wikimedia.org/wikipedia/commons/5/58/Somatotropine.GI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1.jpeg"/><Relationship Id="rId2" Type="http://schemas.openxmlformats.org/officeDocument/2006/relationships/hyperlink" Target="http://www.pituitarysociety.org/public/specific/acromegaly/images/pituitarysurgery.gif" TargetMode="External"/><Relationship Id="rId1" Type="http://schemas.openxmlformats.org/officeDocument/2006/relationships/slideLayout" Target="../slideLayouts/slideLayout2.xml"/><Relationship Id="rId6" Type="http://schemas.openxmlformats.org/officeDocument/2006/relationships/hyperlink" Target="http://www.saglikhayat.com/wp-content/uploads/a567.jpg" TargetMode="External"/><Relationship Id="rId5" Type="http://schemas.openxmlformats.org/officeDocument/2006/relationships/image" Target="../media/image50.jpeg"/><Relationship Id="rId4" Type="http://schemas.openxmlformats.org/officeDocument/2006/relationships/hyperlink" Target="http://neurosurgery.ucla.edu/images/Pituitary%20Program/Acromegaly_pre_post.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i5.focus.ua/m/371x240/-34507.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media.nowpublic.net/images/32/7/327a3dc96ffedfe7fe1fe07d6f10a1ac.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hyperlink" Target="http://dic.academic.ru/pictures/enc_medicine/0202324264.jpg" TargetMode="External"/><Relationship Id="rId1" Type="http://schemas.openxmlformats.org/officeDocument/2006/relationships/slideLayout" Target="../slideLayouts/slideLayout2.xml"/><Relationship Id="rId6" Type="http://schemas.openxmlformats.org/officeDocument/2006/relationships/hyperlink" Target="http://www.pro-perevozki.ru/images/nachinauschi-voditel.png" TargetMode="External"/><Relationship Id="rId5" Type="http://schemas.openxmlformats.org/officeDocument/2006/relationships/image" Target="../media/image6.jpeg"/><Relationship Id="rId4" Type="http://schemas.openxmlformats.org/officeDocument/2006/relationships/hyperlink" Target="http://brainport.su/images/stories/2-13.jp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hyperlink" Target="http://dic.academic.ru/pictures/enc_medicine/0202324264.jpg" TargetMode="External"/><Relationship Id="rId1" Type="http://schemas.openxmlformats.org/officeDocument/2006/relationships/slideLayout" Target="../slideLayouts/slideLayout2.xml"/><Relationship Id="rId6" Type="http://schemas.openxmlformats.org/officeDocument/2006/relationships/hyperlink" Target="http://www.pro-perevozki.ru/images/nachinauschi-voditel.png" TargetMode="External"/><Relationship Id="rId5" Type="http://schemas.openxmlformats.org/officeDocument/2006/relationships/image" Target="../media/image6.jpeg"/><Relationship Id="rId4" Type="http://schemas.openxmlformats.org/officeDocument/2006/relationships/hyperlink" Target="http://brainport.su/images/stories/2-13.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dic.academic.ru/pictures/enc_medicine/0202324264.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brainport.su/images/stories/2-13.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dic.academic.ru/pictures/enc_medicine/0202324264.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brainport.su/images/stories/2-13.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0/02/PRL_structure.png" TargetMode="Externa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hyperlink" Target="http://doctor.moy.su/10-1.gi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atmenetiallapot.freeblog.hu/files/hatch.jpg" TargetMode="External"/><Relationship Id="rId3" Type="http://schemas.openxmlformats.org/officeDocument/2006/relationships/image" Target="../media/image10.png"/><Relationship Id="rId7" Type="http://schemas.openxmlformats.org/officeDocument/2006/relationships/image" Target="../media/image12.gif"/><Relationship Id="rId2" Type="http://schemas.openxmlformats.org/officeDocument/2006/relationships/hyperlink" Target="//upload.wikimedia.org/wikipedia/commons/0/02/PRL_structure.png" TargetMode="External"/><Relationship Id="rId1" Type="http://schemas.openxmlformats.org/officeDocument/2006/relationships/slideLayout" Target="../slideLayouts/slideLayout2.xml"/><Relationship Id="rId6" Type="http://schemas.openxmlformats.org/officeDocument/2006/relationships/hyperlink" Target="http://www.bassilo.it/area_alunni/appunti_di_scienze/apfe.gif" TargetMode="External"/><Relationship Id="rId5" Type="http://schemas.openxmlformats.org/officeDocument/2006/relationships/image" Target="../media/image11.jpeg"/><Relationship Id="rId4" Type="http://schemas.openxmlformats.org/officeDocument/2006/relationships/hyperlink" Target="http://www.yapfiles.ru/files/72181/1145343981_anub_ru_tits.jpg"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0/02/PRL_structure.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a:xfrm>
            <a:off x="1331640" y="980728"/>
            <a:ext cx="5484812" cy="2133600"/>
          </a:xfrm>
          <a:noFill/>
        </p:spPr>
        <p:txBody>
          <a:bodyPr/>
          <a:lstStyle/>
          <a:p>
            <a:r>
              <a:rPr lang="en-US" dirty="0"/>
              <a:t>Pituitary gland pathology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107504" y="0"/>
            <a:ext cx="5256584" cy="531440"/>
          </a:xfrm>
          <a:solidFill>
            <a:srgbClr val="FFFFFF"/>
          </a:solidFill>
          <a:ln/>
        </p:spPr>
        <p:txBody>
          <a:bodyPr/>
          <a:lstStyle/>
          <a:p>
            <a:r>
              <a:rPr lang="en-US" b="1" dirty="0"/>
              <a:t>hyperprolactinemia</a:t>
            </a:r>
          </a:p>
        </p:txBody>
      </p:sp>
      <p:sp>
        <p:nvSpPr>
          <p:cNvPr id="11" name="Rectangle 2"/>
          <p:cNvSpPr txBox="1">
            <a:spLocks noChangeArrowheads="1"/>
          </p:cNvSpPr>
          <p:nvPr/>
        </p:nvSpPr>
        <p:spPr bwMode="auto">
          <a:xfrm>
            <a:off x="539552" y="1556792"/>
            <a:ext cx="5184576" cy="504056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r>
              <a:rPr lang="en-US" i="1" dirty="0" err="1"/>
              <a:t>Galactorrhea</a:t>
            </a:r>
            <a:endParaRPr lang="en-US" b="0" dirty="0"/>
          </a:p>
          <a:p>
            <a:r>
              <a:rPr lang="en-US" i="1" dirty="0"/>
              <a:t>Swelling, enlargement of the mammary glands, colostrum secretion</a:t>
            </a:r>
            <a:endParaRPr lang="en-US" b="0" dirty="0"/>
          </a:p>
          <a:p>
            <a:r>
              <a:rPr lang="en-US" i="1" dirty="0"/>
              <a:t>2. Amenorrhea, Impotence</a:t>
            </a:r>
            <a:endParaRPr lang="en-US" b="0" dirty="0"/>
          </a:p>
          <a:p>
            <a:r>
              <a:rPr lang="en-US" i="1" dirty="0"/>
              <a:t>By suppressing FSH, LH</a:t>
            </a:r>
            <a:endParaRPr lang="en-US" b="0" dirty="0"/>
          </a:p>
          <a:p>
            <a:r>
              <a:rPr lang="en-US" dirty="0"/>
              <a:t>Main Symptoms</a:t>
            </a:r>
            <a:endParaRPr lang="en-US" b="0" dirty="0"/>
          </a:p>
          <a:p>
            <a:r>
              <a:rPr lang="en-US" dirty="0"/>
              <a:t>There are no symptoms with </a:t>
            </a:r>
            <a:r>
              <a:rPr lang="en-US" dirty="0" err="1"/>
              <a:t>macrohyperprolactinemia</a:t>
            </a:r>
            <a:endParaRPr lang="en-US" b="0" dirty="0"/>
          </a:p>
        </p:txBody>
      </p:sp>
      <p:sp>
        <p:nvSpPr>
          <p:cNvPr id="12" name="TextBox 11"/>
          <p:cNvSpPr txBox="1"/>
          <p:nvPr/>
        </p:nvSpPr>
        <p:spPr>
          <a:xfrm>
            <a:off x="1475656" y="764704"/>
            <a:ext cx="4680520" cy="461665"/>
          </a:xfrm>
          <a:prstGeom prst="rect">
            <a:avLst/>
          </a:prstGeom>
          <a:noFill/>
        </p:spPr>
        <p:txBody>
          <a:bodyPr wrap="square" rtlCol="0">
            <a:spAutoFit/>
          </a:bodyPr>
          <a:lstStyle/>
          <a:p>
            <a:r>
              <a:rPr lang="en-US" dirty="0"/>
              <a:t>Main Symptoms</a:t>
            </a:r>
            <a:endParaRPr lang="ru-RU" sz="3200" dirty="0"/>
          </a:p>
        </p:txBody>
      </p:sp>
      <p:pic>
        <p:nvPicPr>
          <p:cNvPr id="37890" name="Picture 2" descr="Файл:PRL structure.png">
            <a:hlinkClick r:id="rId2"/>
          </p:cNvPr>
          <p:cNvPicPr>
            <a:picLocks noChangeAspect="1" noChangeArrowheads="1"/>
          </p:cNvPicPr>
          <p:nvPr/>
        </p:nvPicPr>
        <p:blipFill>
          <a:blip r:embed="rId3" cstate="print"/>
          <a:srcRect/>
          <a:stretch>
            <a:fillRect/>
          </a:stretch>
        </p:blipFill>
        <p:spPr bwMode="auto">
          <a:xfrm>
            <a:off x="6983760" y="0"/>
            <a:ext cx="2160240" cy="1620180"/>
          </a:xfrm>
          <a:prstGeom prst="rect">
            <a:avLst/>
          </a:prstGeom>
          <a:noFill/>
        </p:spPr>
      </p:pic>
      <p:pic>
        <p:nvPicPr>
          <p:cNvPr id="6" name="Picture 2" descr="http://static.medportal.ru/pic/common/hash/a/f/af7ce865-2c73-4a07-8461-a76acc4cc15b.gif"/>
          <p:cNvPicPr>
            <a:picLocks noChangeAspect="1" noChangeArrowheads="1"/>
          </p:cNvPicPr>
          <p:nvPr/>
        </p:nvPicPr>
        <p:blipFill>
          <a:blip r:embed="rId4" cstate="print"/>
          <a:srcRect/>
          <a:stretch>
            <a:fillRect/>
          </a:stretch>
        </p:blipFill>
        <p:spPr bwMode="auto">
          <a:xfrm>
            <a:off x="5724128" y="980728"/>
            <a:ext cx="1905000" cy="1238250"/>
          </a:xfrm>
          <a:prstGeom prst="rect">
            <a:avLst/>
          </a:prstGeom>
          <a:noFill/>
        </p:spPr>
      </p:pic>
      <p:pic>
        <p:nvPicPr>
          <p:cNvPr id="7" name="Picture 4" descr="Картинка 162 из 167">
            <a:hlinkClick r:id="rId5"/>
          </p:cNvPr>
          <p:cNvPicPr>
            <a:picLocks noChangeAspect="1" noChangeArrowheads="1"/>
          </p:cNvPicPr>
          <p:nvPr/>
        </p:nvPicPr>
        <p:blipFill>
          <a:blip r:embed="rId6" cstate="print"/>
          <a:srcRect/>
          <a:stretch>
            <a:fillRect/>
          </a:stretch>
        </p:blipFill>
        <p:spPr bwMode="auto">
          <a:xfrm>
            <a:off x="5652120" y="2060848"/>
            <a:ext cx="2400300" cy="2219326"/>
          </a:xfrm>
          <a:prstGeom prst="rect">
            <a:avLst/>
          </a:prstGeom>
          <a:noFill/>
        </p:spPr>
      </p:pic>
      <p:pic>
        <p:nvPicPr>
          <p:cNvPr id="8" name="Picture 4" descr="Картинка 3 из 100250">
            <a:hlinkClick r:id="rId7"/>
          </p:cNvPr>
          <p:cNvPicPr>
            <a:picLocks noChangeAspect="1" noChangeArrowheads="1"/>
          </p:cNvPicPr>
          <p:nvPr/>
        </p:nvPicPr>
        <p:blipFill>
          <a:blip r:embed="rId8" cstate="print"/>
          <a:srcRect/>
          <a:stretch>
            <a:fillRect/>
          </a:stretch>
        </p:blipFill>
        <p:spPr bwMode="auto">
          <a:xfrm>
            <a:off x="5724128" y="4509120"/>
            <a:ext cx="2376264" cy="1395442"/>
          </a:xfrm>
          <a:prstGeom prst="rect">
            <a:avLst/>
          </a:prstGeom>
          <a:noFill/>
        </p:spPr>
      </p:pic>
      <p:pic>
        <p:nvPicPr>
          <p:cNvPr id="9" name="Picture 2" descr="Картинка 9 из 160320">
            <a:hlinkClick r:id="rId9"/>
          </p:cNvPr>
          <p:cNvPicPr>
            <a:picLocks noChangeAspect="1" noChangeArrowheads="1"/>
          </p:cNvPicPr>
          <p:nvPr/>
        </p:nvPicPr>
        <p:blipFill>
          <a:blip r:embed="rId10" cstate="print"/>
          <a:srcRect/>
          <a:stretch>
            <a:fillRect/>
          </a:stretch>
        </p:blipFill>
        <p:spPr bwMode="auto">
          <a:xfrm>
            <a:off x="3851920" y="4797152"/>
            <a:ext cx="1656184" cy="1096875"/>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 calcmode="lin" valueType="num">
                                      <p:cBhvr additive="base">
                                        <p:cTn id="16"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 calcmode="lin" valueType="num">
                                      <p:cBhvr additive="base">
                                        <p:cTn id="26"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 calcmode="lin" valueType="num">
                                      <p:cBhvr additive="base">
                                        <p:cTn id="36"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1"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107504" y="0"/>
            <a:ext cx="5256584" cy="531440"/>
          </a:xfrm>
          <a:solidFill>
            <a:srgbClr val="FFFFFF"/>
          </a:solidFill>
          <a:ln/>
        </p:spPr>
        <p:txBody>
          <a:bodyPr/>
          <a:lstStyle/>
          <a:p>
            <a:r>
              <a:rPr lang="en-US" sz="3200" dirty="0"/>
              <a:t>hyperprolactinemia</a:t>
            </a:r>
          </a:p>
        </p:txBody>
      </p:sp>
      <p:sp>
        <p:nvSpPr>
          <p:cNvPr id="11" name="Rectangle 2"/>
          <p:cNvSpPr txBox="1">
            <a:spLocks noChangeArrowheads="1"/>
          </p:cNvSpPr>
          <p:nvPr/>
        </p:nvSpPr>
        <p:spPr bwMode="auto">
          <a:xfrm>
            <a:off x="151845" y="1415009"/>
            <a:ext cx="7560840" cy="4680520"/>
          </a:xfrm>
          <a:prstGeom prst="rect">
            <a:avLst/>
          </a:prstGeom>
          <a:solidFill>
            <a:schemeClr val="bg2">
              <a:lumMod val="40000"/>
              <a:lumOff val="60000"/>
            </a:schemeClr>
          </a:solidFill>
          <a:ln w="9525">
            <a:noFill/>
            <a:miter lim="800000"/>
            <a:headEnd/>
            <a:tailEnd/>
          </a:ln>
        </p:spPr>
        <p:txBody>
          <a:bodyPr vert="horz" wrap="square" lIns="92075" tIns="46037" rIns="92075" bIns="46037" numCol="1" anchor="t" anchorCtr="0" compatLnSpc="1">
            <a:prstTxWarp prst="textNoShape">
              <a:avLst/>
            </a:prstTxWarp>
          </a:bodyPr>
          <a:lstStyle/>
          <a:p>
            <a:r>
              <a:rPr lang="en-US" i="1" dirty="0" smtClean="0"/>
              <a:t>Metabolic </a:t>
            </a:r>
            <a:r>
              <a:rPr lang="en-US" i="1" dirty="0"/>
              <a:t>disorders</a:t>
            </a:r>
            <a:r>
              <a:rPr lang="en-US" b="0" i="1" dirty="0"/>
              <a:t> (Obesity, insulin resistance, dyslipidemia)</a:t>
            </a:r>
            <a:endParaRPr lang="en-US" b="0" dirty="0"/>
          </a:p>
          <a:p>
            <a:r>
              <a:rPr lang="en-US" i="1" dirty="0"/>
              <a:t>2. Psycho-emotional disorders</a:t>
            </a:r>
            <a:r>
              <a:rPr lang="en-US" b="0" i="1" dirty="0"/>
              <a:t> (asthenia, memory impairment, emotional lability, irritability, anxiety, depression)</a:t>
            </a:r>
            <a:endParaRPr lang="en-US" b="0" dirty="0"/>
          </a:p>
          <a:p>
            <a:r>
              <a:rPr lang="en-US" i="1" dirty="0"/>
              <a:t>3. Reproductive disorders</a:t>
            </a:r>
            <a:r>
              <a:rPr lang="en-US" b="0" i="1" dirty="0"/>
              <a:t> (infertility in men and women, decreased sex drive, menstrual irregularities, erectile dysfunction, decreased ejaculate production</a:t>
            </a:r>
            <a:r>
              <a:rPr lang="en-US" b="0" i="1" dirty="0" smtClean="0"/>
              <a:t>)</a:t>
            </a:r>
            <a:endParaRPr lang="en-US" b="0" dirty="0"/>
          </a:p>
        </p:txBody>
      </p:sp>
      <p:sp>
        <p:nvSpPr>
          <p:cNvPr id="12" name="TextBox 11"/>
          <p:cNvSpPr txBox="1"/>
          <p:nvPr/>
        </p:nvSpPr>
        <p:spPr>
          <a:xfrm>
            <a:off x="2843808" y="476672"/>
            <a:ext cx="2736304" cy="461665"/>
          </a:xfrm>
          <a:prstGeom prst="rect">
            <a:avLst/>
          </a:prstGeom>
          <a:noFill/>
        </p:spPr>
        <p:txBody>
          <a:bodyPr wrap="square" rtlCol="0">
            <a:spAutoFit/>
          </a:bodyPr>
          <a:lstStyle/>
          <a:p>
            <a:r>
              <a:rPr lang="en-US" dirty="0"/>
              <a:t>Clinic</a:t>
            </a:r>
            <a:endParaRPr lang="en-US" b="0" dirty="0"/>
          </a:p>
        </p:txBody>
      </p:sp>
      <p:pic>
        <p:nvPicPr>
          <p:cNvPr id="37890" name="Picture 2" descr="Файл:PRL structure.png">
            <a:hlinkClick r:id="rId2"/>
          </p:cNvPr>
          <p:cNvPicPr>
            <a:picLocks noChangeAspect="1" noChangeArrowheads="1"/>
          </p:cNvPicPr>
          <p:nvPr/>
        </p:nvPicPr>
        <p:blipFill>
          <a:blip r:embed="rId3" cstate="print"/>
          <a:srcRect/>
          <a:stretch>
            <a:fillRect/>
          </a:stretch>
        </p:blipFill>
        <p:spPr bwMode="auto">
          <a:xfrm>
            <a:off x="6983760" y="0"/>
            <a:ext cx="2160240" cy="1620180"/>
          </a:xfrm>
          <a:prstGeom prst="rect">
            <a:avLst/>
          </a:prstGeom>
          <a:noFill/>
        </p:spPr>
      </p:pic>
      <p:pic>
        <p:nvPicPr>
          <p:cNvPr id="6" name="Picture 4" descr="Картинка 3 из 100250">
            <a:hlinkClick r:id="rId4"/>
          </p:cNvPr>
          <p:cNvPicPr>
            <a:picLocks noChangeAspect="1" noChangeArrowheads="1"/>
          </p:cNvPicPr>
          <p:nvPr/>
        </p:nvPicPr>
        <p:blipFill>
          <a:blip r:embed="rId5" cstate="print"/>
          <a:srcRect/>
          <a:stretch>
            <a:fillRect/>
          </a:stretch>
        </p:blipFill>
        <p:spPr bwMode="auto">
          <a:xfrm>
            <a:off x="7236296" y="4293096"/>
            <a:ext cx="1296144" cy="761150"/>
          </a:xfrm>
          <a:prstGeom prst="rect">
            <a:avLst/>
          </a:prstGeom>
          <a:noFill/>
        </p:spPr>
      </p:pic>
      <p:pic>
        <p:nvPicPr>
          <p:cNvPr id="7" name="Picture 2" descr="Картинка 9 из 160320">
            <a:hlinkClick r:id="rId6"/>
          </p:cNvPr>
          <p:cNvPicPr>
            <a:picLocks noChangeAspect="1" noChangeArrowheads="1"/>
          </p:cNvPicPr>
          <p:nvPr/>
        </p:nvPicPr>
        <p:blipFill>
          <a:blip r:embed="rId7" cstate="print"/>
          <a:srcRect/>
          <a:stretch>
            <a:fillRect/>
          </a:stretch>
        </p:blipFill>
        <p:spPr bwMode="auto">
          <a:xfrm>
            <a:off x="7236296" y="5157192"/>
            <a:ext cx="1304709" cy="864096"/>
          </a:xfrm>
          <a:prstGeom prst="rect">
            <a:avLst/>
          </a:prstGeom>
          <a:noFill/>
        </p:spPr>
      </p:pic>
      <p:pic>
        <p:nvPicPr>
          <p:cNvPr id="8" name="Picture 2" descr="Картинка 1 из 175922">
            <a:hlinkClick r:id="rId8"/>
          </p:cNvPr>
          <p:cNvPicPr>
            <a:picLocks noChangeAspect="1" noChangeArrowheads="1"/>
          </p:cNvPicPr>
          <p:nvPr/>
        </p:nvPicPr>
        <p:blipFill>
          <a:blip r:embed="rId9" cstate="print"/>
          <a:srcRect/>
          <a:stretch>
            <a:fillRect/>
          </a:stretch>
        </p:blipFill>
        <p:spPr bwMode="auto">
          <a:xfrm>
            <a:off x="7380312" y="2708920"/>
            <a:ext cx="1631523" cy="1368152"/>
          </a:xfrm>
          <a:prstGeom prst="rect">
            <a:avLst/>
          </a:prstGeom>
          <a:noFill/>
        </p:spPr>
      </p:pic>
      <p:pic>
        <p:nvPicPr>
          <p:cNvPr id="9" name="Picture 2" descr="H:\1279190106_zhir_1.jpg"/>
          <p:cNvPicPr>
            <a:picLocks noChangeAspect="1" noChangeArrowheads="1"/>
          </p:cNvPicPr>
          <p:nvPr/>
        </p:nvPicPr>
        <p:blipFill>
          <a:blip r:embed="rId10" cstate="print"/>
          <a:srcRect/>
          <a:stretch>
            <a:fillRect/>
          </a:stretch>
        </p:blipFill>
        <p:spPr bwMode="auto">
          <a:xfrm>
            <a:off x="7380312" y="1340768"/>
            <a:ext cx="1357312" cy="1357313"/>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 calcmode="lin" valueType="num">
                                      <p:cBhvr additive="base">
                                        <p:cTn id="16"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1"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descr="Картинка 1 из 175922">
            <a:hlinkClick r:id="rId2"/>
          </p:cNvPr>
          <p:cNvPicPr>
            <a:picLocks noChangeAspect="1" noChangeArrowheads="1"/>
          </p:cNvPicPr>
          <p:nvPr/>
        </p:nvPicPr>
        <p:blipFill>
          <a:blip r:embed="rId3" cstate="print"/>
          <a:srcRect/>
          <a:stretch>
            <a:fillRect/>
          </a:stretch>
        </p:blipFill>
        <p:spPr bwMode="auto">
          <a:xfrm>
            <a:off x="107504" y="764704"/>
            <a:ext cx="1331640" cy="1116678"/>
          </a:xfrm>
          <a:prstGeom prst="rect">
            <a:avLst/>
          </a:prstGeom>
          <a:noFill/>
        </p:spPr>
      </p:pic>
      <p:sp useBgFill="1">
        <p:nvSpPr>
          <p:cNvPr id="23555" name="Rectangle 3"/>
          <p:cNvSpPr>
            <a:spLocks noGrp="1" noChangeArrowheads="1"/>
          </p:cNvSpPr>
          <p:nvPr>
            <p:ph type="title"/>
          </p:nvPr>
        </p:nvSpPr>
        <p:spPr>
          <a:xfrm>
            <a:off x="395536" y="188640"/>
            <a:ext cx="8460432" cy="685800"/>
          </a:xfrm>
          <a:ln/>
        </p:spPr>
        <p:txBody>
          <a:bodyPr/>
          <a:lstStyle/>
          <a:p>
            <a:r>
              <a:rPr lang="en-US" dirty="0" err="1"/>
              <a:t>Prolactinoma</a:t>
            </a:r>
            <a:endParaRPr lang="en-US" dirty="0"/>
          </a:p>
        </p:txBody>
      </p:sp>
      <p:sp>
        <p:nvSpPr>
          <p:cNvPr id="23554" name="Rectangle 2"/>
          <p:cNvSpPr>
            <a:spLocks noGrp="1" noChangeArrowheads="1"/>
          </p:cNvSpPr>
          <p:nvPr>
            <p:ph type="body" idx="1"/>
          </p:nvPr>
        </p:nvSpPr>
        <p:spPr>
          <a:xfrm>
            <a:off x="1115616" y="836712"/>
            <a:ext cx="6552728" cy="936104"/>
          </a:xfrm>
          <a:noFill/>
          <a:ln/>
        </p:spPr>
        <p:txBody>
          <a:bodyPr/>
          <a:lstStyle/>
          <a:p>
            <a:r>
              <a:rPr lang="en-US" i="1" dirty="0"/>
              <a:t>PIPITAL TUMOR SECRETING PROLACTIN</a:t>
            </a:r>
            <a:endParaRPr lang="en-US" dirty="0"/>
          </a:p>
        </p:txBody>
      </p:sp>
      <p:sp>
        <p:nvSpPr>
          <p:cNvPr id="7" name="Rectangle 2"/>
          <p:cNvSpPr txBox="1">
            <a:spLocks noChangeArrowheads="1"/>
          </p:cNvSpPr>
          <p:nvPr/>
        </p:nvSpPr>
        <p:spPr bwMode="auto">
          <a:xfrm>
            <a:off x="683568" y="2420888"/>
            <a:ext cx="7560840" cy="3528392"/>
          </a:xfrm>
          <a:prstGeom prst="rect">
            <a:avLst/>
          </a:prstGeom>
          <a:solidFill>
            <a:schemeClr val="bg2">
              <a:lumMod val="40000"/>
              <a:lumOff val="60000"/>
            </a:schemeClr>
          </a:solidFill>
          <a:ln w="9525">
            <a:noFill/>
            <a:miter lim="800000"/>
            <a:headEnd/>
            <a:tailEnd/>
          </a:ln>
        </p:spPr>
        <p:txBody>
          <a:bodyPr vert="horz" wrap="square" lIns="92075" tIns="46037" rIns="92075" bIns="46037" numCol="1" anchor="t" anchorCtr="0" compatLnSpc="1">
            <a:prstTxWarp prst="textNoShape">
              <a:avLst/>
            </a:prstTxWarp>
          </a:bodyPr>
          <a:lstStyle/>
          <a:p>
            <a:r>
              <a:rPr lang="en-US" i="1" dirty="0" smtClean="0"/>
              <a:t>1</a:t>
            </a:r>
            <a:r>
              <a:rPr lang="en-US" i="1" dirty="0"/>
              <a:t>. Hyperprolactinemia</a:t>
            </a:r>
            <a:endParaRPr lang="en-US" b="0" dirty="0"/>
          </a:p>
          <a:p>
            <a:r>
              <a:rPr lang="en-US" i="1" dirty="0"/>
              <a:t>2. Neurological disorders (headache, dizziness, sleep disturbance, decreased vision, loss of fields, etc.)</a:t>
            </a:r>
            <a:endParaRPr lang="en-US" b="0" dirty="0"/>
          </a:p>
          <a:p>
            <a:r>
              <a:rPr lang="en-US" i="1" dirty="0"/>
              <a:t>3. Endocrine disorders (symptoms associated with the loss of pituitary hormones)</a:t>
            </a:r>
            <a:endParaRPr lang="en-US" b="0" dirty="0"/>
          </a:p>
          <a:p>
            <a:r>
              <a:rPr lang="en-US" i="1" dirty="0"/>
              <a:t>- Hypothyroidism (decreased TSH)</a:t>
            </a:r>
            <a:endParaRPr lang="en-US" b="0" dirty="0"/>
          </a:p>
          <a:p>
            <a:r>
              <a:rPr lang="en-US" i="1" dirty="0"/>
              <a:t>- Adrenal insufficiency (ACTH)</a:t>
            </a:r>
            <a:endParaRPr lang="en-US" b="0" dirty="0"/>
          </a:p>
          <a:p>
            <a:r>
              <a:rPr lang="en-US" i="1" dirty="0"/>
              <a:t>- Diabetes insipidus (ADH)</a:t>
            </a:r>
            <a:endParaRPr lang="en-US" b="0" dirty="0"/>
          </a:p>
          <a:p>
            <a:r>
              <a:rPr lang="en-US" i="1" dirty="0"/>
              <a:t>- Hypogonadism (FSH, LH), osteoporosis</a:t>
            </a:r>
            <a:endParaRPr lang="en-US" b="0" dirty="0"/>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ru-RU" sz="2000" i="1" u="none" strike="noStrike" kern="0" cap="none" spc="0" normalizeH="0" noProof="0" dirty="0" smtClean="0">
                <a:ln>
                  <a:noFill/>
                </a:ln>
                <a:effectLst/>
                <a:uLnTx/>
                <a:uFillTx/>
                <a:latin typeface="+mn-lt"/>
                <a:ea typeface="+mn-ea"/>
                <a:cs typeface="+mn-cs"/>
              </a:rPr>
              <a:t>          </a:t>
            </a:r>
            <a:endParaRPr kumimoji="1" lang="ru-RU" sz="2000" i="1" u="none" strike="noStrike" kern="0" cap="none" spc="0" normalizeH="0" baseline="0" noProof="0" dirty="0">
              <a:ln>
                <a:noFill/>
              </a:ln>
              <a:effectLst/>
              <a:uLnTx/>
              <a:uFillTx/>
              <a:latin typeface="+mn-lt"/>
              <a:ea typeface="+mn-ea"/>
              <a:cs typeface="+mn-cs"/>
            </a:endParaRPr>
          </a:p>
        </p:txBody>
      </p:sp>
      <p:sp>
        <p:nvSpPr>
          <p:cNvPr id="15" name="TextBox 14"/>
          <p:cNvSpPr txBox="1"/>
          <p:nvPr/>
        </p:nvSpPr>
        <p:spPr>
          <a:xfrm>
            <a:off x="539552" y="1772816"/>
            <a:ext cx="2736304" cy="830997"/>
          </a:xfrm>
          <a:prstGeom prst="rect">
            <a:avLst/>
          </a:prstGeom>
          <a:noFill/>
        </p:spPr>
        <p:txBody>
          <a:bodyPr wrap="square" rtlCol="0">
            <a:spAutoFit/>
          </a:bodyPr>
          <a:lstStyle/>
          <a:p>
            <a:r>
              <a:rPr lang="en-US" dirty="0"/>
              <a:t>CLINIC</a:t>
            </a:r>
            <a:endParaRPr lang="en-US" b="0" dirty="0"/>
          </a:p>
          <a:p>
            <a:r>
              <a:rPr lang="ru-RU" kern="0" dirty="0" smtClean="0"/>
              <a:t> </a:t>
            </a:r>
            <a:endParaRPr lang="ru-RU" dirty="0"/>
          </a:p>
        </p:txBody>
      </p:sp>
      <p:pic>
        <p:nvPicPr>
          <p:cNvPr id="8" name="Picture 2" descr="Файл:PRL structure.png">
            <a:hlinkClick r:id="rId4"/>
          </p:cNvPr>
          <p:cNvPicPr>
            <a:picLocks noChangeAspect="1" noChangeArrowheads="1"/>
          </p:cNvPicPr>
          <p:nvPr/>
        </p:nvPicPr>
        <p:blipFill>
          <a:blip r:embed="rId5" cstate="print"/>
          <a:srcRect/>
          <a:stretch>
            <a:fillRect/>
          </a:stretch>
        </p:blipFill>
        <p:spPr bwMode="auto">
          <a:xfrm>
            <a:off x="7271792" y="0"/>
            <a:ext cx="1872208" cy="1404156"/>
          </a:xfrm>
          <a:prstGeom prst="rect">
            <a:avLst/>
          </a:prstGeom>
          <a:noFill/>
        </p:spPr>
      </p:pic>
      <p:pic>
        <p:nvPicPr>
          <p:cNvPr id="9" name="Picture 5" descr="Картинка 14 из 7420">
            <a:hlinkClick r:id="rId6"/>
          </p:cNvPr>
          <p:cNvPicPr>
            <a:picLocks noChangeAspect="1" noChangeArrowheads="1"/>
          </p:cNvPicPr>
          <p:nvPr/>
        </p:nvPicPr>
        <p:blipFill>
          <a:blip r:embed="rId7" cstate="print"/>
          <a:srcRect/>
          <a:stretch>
            <a:fillRect/>
          </a:stretch>
        </p:blipFill>
        <p:spPr bwMode="auto">
          <a:xfrm>
            <a:off x="7092280" y="1412776"/>
            <a:ext cx="1512168" cy="1413241"/>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outHorizontal)">
                                      <p:cBhvr>
                                        <p:cTn id="7" dur="500"/>
                                        <p:tgtEl>
                                          <p:spTgt spid="2355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anim calcmode="lin" valueType="num">
                                      <p:cBhvr additive="base">
                                        <p:cTn id="11" dur="5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additive="base">
                                        <p:cTn id="36"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additive="base">
                                        <p:cTn id="41"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 calcmode="lin" valueType="num">
                                      <p:cBhvr additive="base">
                                        <p:cTn id="46"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 calcmode="lin" valueType="num">
                                      <p:cBhvr additive="base">
                                        <p:cTn id="51"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autoUpdateAnimBg="0"/>
      <p:bldP spid="23554" grpId="0" build="p" autoUpdateAnimBg="0" advAuto="0"/>
      <p:bldP spid="7"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23555" name="Rectangle 3"/>
          <p:cNvSpPr>
            <a:spLocks noGrp="1" noChangeArrowheads="1"/>
          </p:cNvSpPr>
          <p:nvPr>
            <p:ph type="title"/>
          </p:nvPr>
        </p:nvSpPr>
        <p:spPr>
          <a:xfrm>
            <a:off x="395536" y="188640"/>
            <a:ext cx="8460432" cy="685800"/>
          </a:xfrm>
          <a:ln/>
        </p:spPr>
        <p:txBody>
          <a:bodyPr/>
          <a:lstStyle/>
          <a:p>
            <a:r>
              <a:rPr lang="en-US" b="1" dirty="0" err="1"/>
              <a:t>Prolactinoma</a:t>
            </a:r>
            <a:endParaRPr lang="en-US" b="1" dirty="0"/>
          </a:p>
        </p:txBody>
      </p:sp>
      <p:sp>
        <p:nvSpPr>
          <p:cNvPr id="23554" name="Rectangle 2"/>
          <p:cNvSpPr>
            <a:spLocks noGrp="1" noChangeArrowheads="1"/>
          </p:cNvSpPr>
          <p:nvPr>
            <p:ph type="body" idx="1"/>
          </p:nvPr>
        </p:nvSpPr>
        <p:spPr>
          <a:xfrm>
            <a:off x="1043608" y="764704"/>
            <a:ext cx="6552728" cy="936104"/>
          </a:xfrm>
          <a:noFill/>
          <a:ln/>
        </p:spPr>
        <p:txBody>
          <a:bodyPr/>
          <a:lstStyle/>
          <a:p>
            <a:r>
              <a:rPr lang="en-US" b="1" i="1" dirty="0"/>
              <a:t>CT, MRI, X-ray</a:t>
            </a:r>
            <a:endParaRPr lang="en-US" b="1" dirty="0"/>
          </a:p>
        </p:txBody>
      </p:sp>
      <p:sp>
        <p:nvSpPr>
          <p:cNvPr id="15" name="TextBox 14"/>
          <p:cNvSpPr txBox="1"/>
          <p:nvPr/>
        </p:nvSpPr>
        <p:spPr>
          <a:xfrm>
            <a:off x="323528" y="1124744"/>
            <a:ext cx="3960440" cy="830997"/>
          </a:xfrm>
          <a:prstGeom prst="rect">
            <a:avLst/>
          </a:prstGeom>
          <a:noFill/>
        </p:spPr>
        <p:txBody>
          <a:bodyPr wrap="square" rtlCol="0">
            <a:spAutoFit/>
          </a:bodyPr>
          <a:lstStyle/>
          <a:p>
            <a:r>
              <a:rPr lang="en-US" dirty="0" err="1"/>
              <a:t>Microadenoma</a:t>
            </a:r>
            <a:r>
              <a:rPr lang="en-US" dirty="0"/>
              <a:t> less than 1 cm</a:t>
            </a:r>
            <a:endParaRPr lang="ru-RU" dirty="0"/>
          </a:p>
        </p:txBody>
      </p:sp>
      <p:pic>
        <p:nvPicPr>
          <p:cNvPr id="8" name="Picture 2" descr="Файл:PRL structure.png">
            <a:hlinkClick r:id="rId2"/>
          </p:cNvPr>
          <p:cNvPicPr>
            <a:picLocks noChangeAspect="1" noChangeArrowheads="1"/>
          </p:cNvPicPr>
          <p:nvPr/>
        </p:nvPicPr>
        <p:blipFill>
          <a:blip r:embed="rId3" cstate="print"/>
          <a:srcRect/>
          <a:stretch>
            <a:fillRect/>
          </a:stretch>
        </p:blipFill>
        <p:spPr bwMode="auto">
          <a:xfrm>
            <a:off x="7271792" y="0"/>
            <a:ext cx="1872208" cy="1404156"/>
          </a:xfrm>
          <a:prstGeom prst="rect">
            <a:avLst/>
          </a:prstGeom>
          <a:noFill/>
        </p:spPr>
      </p:pic>
      <p:pic>
        <p:nvPicPr>
          <p:cNvPr id="41986" name="Picture 2" descr="Картинка 31 из 110">
            <a:hlinkClick r:id="rId4"/>
          </p:cNvPr>
          <p:cNvPicPr>
            <a:picLocks noChangeAspect="1" noChangeArrowheads="1"/>
          </p:cNvPicPr>
          <p:nvPr/>
        </p:nvPicPr>
        <p:blipFill>
          <a:blip r:embed="rId5" cstate="print"/>
          <a:srcRect/>
          <a:stretch>
            <a:fillRect/>
          </a:stretch>
        </p:blipFill>
        <p:spPr bwMode="auto">
          <a:xfrm>
            <a:off x="539552" y="1556792"/>
            <a:ext cx="3438525" cy="3667126"/>
          </a:xfrm>
          <a:prstGeom prst="rect">
            <a:avLst/>
          </a:prstGeom>
          <a:noFill/>
        </p:spPr>
      </p:pic>
      <p:pic>
        <p:nvPicPr>
          <p:cNvPr id="41988" name="Picture 4" descr="Картинка 23 из 110">
            <a:hlinkClick r:id="rId6"/>
          </p:cNvPr>
          <p:cNvPicPr>
            <a:picLocks noChangeAspect="1" noChangeArrowheads="1"/>
          </p:cNvPicPr>
          <p:nvPr/>
        </p:nvPicPr>
        <p:blipFill>
          <a:blip r:embed="rId7" cstate="print"/>
          <a:srcRect/>
          <a:stretch>
            <a:fillRect/>
          </a:stretch>
        </p:blipFill>
        <p:spPr bwMode="auto">
          <a:xfrm>
            <a:off x="6300192" y="1628800"/>
            <a:ext cx="2358429" cy="2153816"/>
          </a:xfrm>
          <a:prstGeom prst="rect">
            <a:avLst/>
          </a:prstGeom>
          <a:noFill/>
        </p:spPr>
      </p:pic>
      <p:pic>
        <p:nvPicPr>
          <p:cNvPr id="41990" name="Picture 6" descr="Картинка 64 из 110">
            <a:hlinkClick r:id="rId8"/>
          </p:cNvPr>
          <p:cNvPicPr>
            <a:picLocks noChangeAspect="1" noChangeArrowheads="1"/>
          </p:cNvPicPr>
          <p:nvPr/>
        </p:nvPicPr>
        <p:blipFill>
          <a:blip r:embed="rId9" cstate="print"/>
          <a:srcRect/>
          <a:stretch>
            <a:fillRect/>
          </a:stretch>
        </p:blipFill>
        <p:spPr bwMode="auto">
          <a:xfrm>
            <a:off x="4572000" y="1628800"/>
            <a:ext cx="1728192" cy="2221962"/>
          </a:xfrm>
          <a:prstGeom prst="rect">
            <a:avLst/>
          </a:prstGeom>
          <a:noFill/>
        </p:spPr>
      </p:pic>
      <p:sp>
        <p:nvSpPr>
          <p:cNvPr id="12" name="TextBox 11"/>
          <p:cNvSpPr txBox="1"/>
          <p:nvPr/>
        </p:nvSpPr>
        <p:spPr>
          <a:xfrm>
            <a:off x="4572000" y="1124744"/>
            <a:ext cx="3960440" cy="830997"/>
          </a:xfrm>
          <a:prstGeom prst="rect">
            <a:avLst/>
          </a:prstGeom>
          <a:noFill/>
        </p:spPr>
        <p:txBody>
          <a:bodyPr wrap="square" rtlCol="0">
            <a:spAutoFit/>
          </a:bodyPr>
          <a:lstStyle/>
          <a:p>
            <a:r>
              <a:rPr lang="en-US" dirty="0" err="1"/>
              <a:t>Macroadenoma</a:t>
            </a:r>
            <a:r>
              <a:rPr lang="en-US" dirty="0"/>
              <a:t> more than 1 cm</a:t>
            </a:r>
            <a:endParaRPr lang="ru-RU" dirty="0"/>
          </a:p>
        </p:txBody>
      </p:sp>
      <p:pic>
        <p:nvPicPr>
          <p:cNvPr id="41992" name="Picture 8" descr="Картинка 20 из 110">
            <a:hlinkClick r:id="rId10"/>
          </p:cNvPr>
          <p:cNvPicPr>
            <a:picLocks noChangeAspect="1" noChangeArrowheads="1"/>
          </p:cNvPicPr>
          <p:nvPr/>
        </p:nvPicPr>
        <p:blipFill>
          <a:blip r:embed="rId11" cstate="print"/>
          <a:srcRect/>
          <a:stretch>
            <a:fillRect/>
          </a:stretch>
        </p:blipFill>
        <p:spPr bwMode="auto">
          <a:xfrm>
            <a:off x="4499992" y="3645024"/>
            <a:ext cx="1800200" cy="2314544"/>
          </a:xfrm>
          <a:prstGeom prst="rect">
            <a:avLst/>
          </a:prstGeom>
          <a:noFill/>
        </p:spPr>
      </p:pic>
      <p:pic>
        <p:nvPicPr>
          <p:cNvPr id="41994" name="Picture 10" descr="Картинка 15 из 110">
            <a:hlinkClick r:id="rId12"/>
          </p:cNvPr>
          <p:cNvPicPr>
            <a:picLocks noChangeAspect="1" noChangeArrowheads="1"/>
          </p:cNvPicPr>
          <p:nvPr/>
        </p:nvPicPr>
        <p:blipFill>
          <a:blip r:embed="rId13" cstate="print"/>
          <a:srcRect/>
          <a:stretch>
            <a:fillRect/>
          </a:stretch>
        </p:blipFill>
        <p:spPr bwMode="auto">
          <a:xfrm>
            <a:off x="6300192" y="3645024"/>
            <a:ext cx="2160240" cy="2177523"/>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outHorizontal)">
                                      <p:cBhvr>
                                        <p:cTn id="7" dur="500"/>
                                        <p:tgtEl>
                                          <p:spTgt spid="2355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anim calcmode="lin" valueType="num">
                                      <p:cBhvr additive="base">
                                        <p:cTn id="11" dur="5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autoUpdateAnimBg="0"/>
      <p:bldP spid="23554"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descr="Картинка 1 из 175922">
            <a:hlinkClick r:id="rId2"/>
          </p:cNvPr>
          <p:cNvPicPr>
            <a:picLocks noChangeAspect="1" noChangeArrowheads="1"/>
          </p:cNvPicPr>
          <p:nvPr/>
        </p:nvPicPr>
        <p:blipFill>
          <a:blip r:embed="rId3" cstate="print"/>
          <a:srcRect/>
          <a:stretch>
            <a:fillRect/>
          </a:stretch>
        </p:blipFill>
        <p:spPr bwMode="auto">
          <a:xfrm>
            <a:off x="107504" y="764704"/>
            <a:ext cx="1331640" cy="1116678"/>
          </a:xfrm>
          <a:prstGeom prst="rect">
            <a:avLst/>
          </a:prstGeom>
          <a:noFill/>
        </p:spPr>
      </p:pic>
      <p:sp useBgFill="1">
        <p:nvSpPr>
          <p:cNvPr id="23555" name="Rectangle 3"/>
          <p:cNvSpPr>
            <a:spLocks noGrp="1" noChangeArrowheads="1"/>
          </p:cNvSpPr>
          <p:nvPr>
            <p:ph type="title"/>
          </p:nvPr>
        </p:nvSpPr>
        <p:spPr>
          <a:xfrm>
            <a:off x="395536" y="188640"/>
            <a:ext cx="8460432" cy="685800"/>
          </a:xfrm>
          <a:ln/>
        </p:spPr>
        <p:txBody>
          <a:bodyPr/>
          <a:lstStyle/>
          <a:p>
            <a:r>
              <a:rPr lang="en-US" b="1" dirty="0" err="1"/>
              <a:t>Prolactinoma</a:t>
            </a:r>
            <a:endParaRPr lang="en-US" b="1" dirty="0"/>
          </a:p>
        </p:txBody>
      </p:sp>
      <p:sp>
        <p:nvSpPr>
          <p:cNvPr id="23554" name="Rectangle 2"/>
          <p:cNvSpPr>
            <a:spLocks noGrp="1" noChangeArrowheads="1"/>
          </p:cNvSpPr>
          <p:nvPr>
            <p:ph type="body" idx="1"/>
          </p:nvPr>
        </p:nvSpPr>
        <p:spPr>
          <a:xfrm>
            <a:off x="1115616" y="836712"/>
            <a:ext cx="6552728" cy="936104"/>
          </a:xfrm>
          <a:noFill/>
          <a:ln/>
        </p:spPr>
        <p:txBody>
          <a:bodyPr/>
          <a:lstStyle/>
          <a:p>
            <a:r>
              <a:rPr lang="en-US" b="1" i="1" dirty="0"/>
              <a:t>Diagnostics</a:t>
            </a:r>
            <a:endParaRPr lang="en-US" b="1" dirty="0"/>
          </a:p>
        </p:txBody>
      </p:sp>
      <p:pic>
        <p:nvPicPr>
          <p:cNvPr id="8" name="Picture 2" descr="Файл:PRL structure.png">
            <a:hlinkClick r:id="rId4"/>
          </p:cNvPr>
          <p:cNvPicPr>
            <a:picLocks noChangeAspect="1" noChangeArrowheads="1"/>
          </p:cNvPicPr>
          <p:nvPr/>
        </p:nvPicPr>
        <p:blipFill>
          <a:blip r:embed="rId5" cstate="print"/>
          <a:srcRect/>
          <a:stretch>
            <a:fillRect/>
          </a:stretch>
        </p:blipFill>
        <p:spPr bwMode="auto">
          <a:xfrm>
            <a:off x="7271792" y="0"/>
            <a:ext cx="1872208" cy="1404156"/>
          </a:xfrm>
          <a:prstGeom prst="rect">
            <a:avLst/>
          </a:prstGeom>
          <a:noFill/>
        </p:spPr>
      </p:pic>
      <p:sp>
        <p:nvSpPr>
          <p:cNvPr id="10" name="Rectangle 2"/>
          <p:cNvSpPr txBox="1">
            <a:spLocks noChangeArrowheads="1"/>
          </p:cNvSpPr>
          <p:nvPr/>
        </p:nvSpPr>
        <p:spPr bwMode="auto">
          <a:xfrm>
            <a:off x="683568" y="1592796"/>
            <a:ext cx="7560840" cy="4284476"/>
          </a:xfrm>
          <a:prstGeom prst="rect">
            <a:avLst/>
          </a:prstGeom>
          <a:solidFill>
            <a:schemeClr val="bg2">
              <a:lumMod val="40000"/>
              <a:lumOff val="60000"/>
            </a:schemeClr>
          </a:solidFill>
          <a:ln w="9525">
            <a:noFill/>
            <a:miter lim="800000"/>
            <a:headEnd/>
            <a:tailEnd/>
          </a:ln>
        </p:spPr>
        <p:txBody>
          <a:bodyPr vert="horz" wrap="square" lIns="92075" tIns="46037" rIns="92075" bIns="46037" numCol="1" anchor="t" anchorCtr="0" compatLnSpc="1">
            <a:prstTxWarp prst="textNoShape">
              <a:avLst/>
            </a:prstTxWarp>
          </a:bodyPr>
          <a:lstStyle/>
          <a:p>
            <a:r>
              <a:rPr lang="en-US" dirty="0"/>
              <a:t>CLINIC</a:t>
            </a:r>
            <a:endParaRPr lang="en-US" b="0" dirty="0"/>
          </a:p>
          <a:p>
            <a:r>
              <a:rPr lang="en-US" i="1" dirty="0"/>
              <a:t>1. Prolactin (with macro more than 200 ng / l (4200 IU / l)</a:t>
            </a:r>
            <a:endParaRPr lang="en-US" b="0" dirty="0"/>
          </a:p>
          <a:p>
            <a:r>
              <a:rPr lang="en-US" i="1" dirty="0"/>
              <a:t>2. ACTH, TSH, FSH, LH, STH</a:t>
            </a:r>
            <a:endParaRPr lang="en-US" b="0" dirty="0"/>
          </a:p>
          <a:p>
            <a:r>
              <a:rPr lang="en-US" i="1" dirty="0"/>
              <a:t>3. SAMPLES</a:t>
            </a:r>
            <a:endParaRPr lang="en-US" b="0" dirty="0"/>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ru-RU" sz="2000" i="1" u="none" strike="noStrike" kern="0" cap="none" spc="0" normalizeH="0" noProof="0" dirty="0" smtClean="0">
                <a:ln>
                  <a:noFill/>
                </a:ln>
                <a:effectLst/>
                <a:uLnTx/>
                <a:uFillTx/>
                <a:latin typeface="+mn-lt"/>
                <a:ea typeface="+mn-ea"/>
                <a:cs typeface="+mn-cs"/>
              </a:rPr>
              <a:t>          </a:t>
            </a:r>
            <a:endParaRPr kumimoji="1" lang="ru-RU" sz="2000" i="1" u="none" strike="noStrike" kern="0" cap="none" spc="0" normalizeH="0" baseline="0" noProof="0" dirty="0">
              <a:ln>
                <a:noFill/>
              </a:ln>
              <a:effectLst/>
              <a:uLnTx/>
              <a:uFillTx/>
              <a:latin typeface="+mn-lt"/>
              <a:ea typeface="+mn-ea"/>
              <a:cs typeface="+mn-cs"/>
            </a:endParaRPr>
          </a:p>
        </p:txBody>
      </p:sp>
      <p:graphicFrame>
        <p:nvGraphicFramePr>
          <p:cNvPr id="11" name="Схема 10"/>
          <p:cNvGraphicFramePr/>
          <p:nvPr>
            <p:extLst>
              <p:ext uri="{D42A27DB-BD31-4B8C-83A1-F6EECF244321}">
                <p14:modId xmlns:p14="http://schemas.microsoft.com/office/powerpoint/2010/main" val="4080469765"/>
              </p:ext>
            </p:extLst>
          </p:nvPr>
        </p:nvGraphicFramePr>
        <p:xfrm>
          <a:off x="539552" y="3717032"/>
          <a:ext cx="7920880" cy="2160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Box 11"/>
          <p:cNvSpPr txBox="1"/>
          <p:nvPr/>
        </p:nvSpPr>
        <p:spPr>
          <a:xfrm>
            <a:off x="3923928" y="4077072"/>
            <a:ext cx="3672408" cy="1200329"/>
          </a:xfrm>
          <a:prstGeom prst="rect">
            <a:avLst/>
          </a:prstGeom>
          <a:solidFill>
            <a:srgbClr val="FFFFFF"/>
          </a:solidFill>
        </p:spPr>
        <p:txBody>
          <a:bodyPr wrap="square" rtlCol="0">
            <a:spAutoFit/>
          </a:bodyPr>
          <a:lstStyle/>
          <a:p>
            <a:r>
              <a:rPr lang="en-US" dirty="0"/>
              <a:t>Increases 3 or more times</a:t>
            </a:r>
            <a:endParaRPr lang="en-US" b="0" dirty="0"/>
          </a:p>
          <a:p>
            <a:r>
              <a:rPr lang="en-US" dirty="0"/>
              <a:t>If the tumor is less than two</a:t>
            </a:r>
            <a:endParaRPr lang="en-US" b="0"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outHorizontal)">
                                      <p:cBhvr>
                                        <p:cTn id="7" dur="500"/>
                                        <p:tgtEl>
                                          <p:spTgt spid="2355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anim calcmode="lin" valueType="num">
                                      <p:cBhvr additive="base">
                                        <p:cTn id="11" dur="5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additive="base">
                                        <p:cTn id="36"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autoUpdateAnimBg="0"/>
      <p:bldP spid="23554" grpId="0" build="p" autoUpdateAnimBg="0" advAuto="0"/>
      <p:bldP spid="10"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descr="Картинка 1 из 175922">
            <a:hlinkClick r:id="rId2"/>
          </p:cNvPr>
          <p:cNvPicPr>
            <a:picLocks noChangeAspect="1" noChangeArrowheads="1"/>
          </p:cNvPicPr>
          <p:nvPr/>
        </p:nvPicPr>
        <p:blipFill>
          <a:blip r:embed="rId3" cstate="print"/>
          <a:srcRect/>
          <a:stretch>
            <a:fillRect/>
          </a:stretch>
        </p:blipFill>
        <p:spPr bwMode="auto">
          <a:xfrm>
            <a:off x="107504" y="764704"/>
            <a:ext cx="1331640" cy="1116678"/>
          </a:xfrm>
          <a:prstGeom prst="rect">
            <a:avLst/>
          </a:prstGeom>
          <a:noFill/>
        </p:spPr>
      </p:pic>
      <p:sp useBgFill="1">
        <p:nvSpPr>
          <p:cNvPr id="23555" name="Rectangle 3"/>
          <p:cNvSpPr>
            <a:spLocks noGrp="1" noChangeArrowheads="1"/>
          </p:cNvSpPr>
          <p:nvPr>
            <p:ph type="title"/>
          </p:nvPr>
        </p:nvSpPr>
        <p:spPr>
          <a:xfrm>
            <a:off x="395536" y="188640"/>
            <a:ext cx="8460432" cy="685800"/>
          </a:xfrm>
          <a:ln/>
        </p:spPr>
        <p:txBody>
          <a:bodyPr/>
          <a:lstStyle/>
          <a:p>
            <a:r>
              <a:rPr lang="en-US" i="1" dirty="0"/>
              <a:t>TREATMENT</a:t>
            </a:r>
            <a:r>
              <a:rPr lang="en-US" dirty="0"/>
              <a:t/>
            </a:r>
            <a:br>
              <a:rPr lang="en-US" dirty="0"/>
            </a:br>
            <a:endParaRPr lang="ru-RU" b="1" dirty="0">
              <a:solidFill>
                <a:srgbClr val="0000FF"/>
              </a:solidFill>
            </a:endParaRPr>
          </a:p>
        </p:txBody>
      </p:sp>
      <p:sp>
        <p:nvSpPr>
          <p:cNvPr id="7" name="Rectangle 2"/>
          <p:cNvSpPr txBox="1">
            <a:spLocks noChangeArrowheads="1"/>
          </p:cNvSpPr>
          <p:nvPr/>
        </p:nvSpPr>
        <p:spPr bwMode="auto">
          <a:xfrm>
            <a:off x="773324" y="1980220"/>
            <a:ext cx="7560840" cy="4140460"/>
          </a:xfrm>
          <a:prstGeom prst="rect">
            <a:avLst/>
          </a:prstGeom>
          <a:solidFill>
            <a:schemeClr val="bg2">
              <a:lumMod val="40000"/>
              <a:lumOff val="60000"/>
            </a:schemeClr>
          </a:solidFill>
          <a:ln w="9525">
            <a:noFill/>
            <a:miter lim="800000"/>
            <a:headEnd/>
            <a:tailEnd/>
          </a:ln>
        </p:spPr>
        <p:txBody>
          <a:bodyPr vert="horz" wrap="square" lIns="92075" tIns="46037" rIns="92075" bIns="46037" numCol="1" anchor="t" anchorCtr="0" compatLnSpc="1">
            <a:prstTxWarp prst="textNoShape">
              <a:avLst/>
            </a:prstTxWarp>
          </a:bodyPr>
          <a:lstStyle/>
          <a:p>
            <a:r>
              <a:rPr lang="en-US" i="1" dirty="0" smtClean="0"/>
              <a:t>1</a:t>
            </a:r>
            <a:r>
              <a:rPr lang="en-US" i="1" dirty="0"/>
              <a:t>. </a:t>
            </a:r>
            <a:r>
              <a:rPr lang="en-US" i="1" dirty="0" err="1"/>
              <a:t>Macroadenoma</a:t>
            </a:r>
            <a:r>
              <a:rPr lang="en-US" i="1" dirty="0"/>
              <a:t> - operation</a:t>
            </a:r>
            <a:endParaRPr lang="en-US" b="0" dirty="0"/>
          </a:p>
          <a:p>
            <a:r>
              <a:rPr lang="en-US" i="1" dirty="0"/>
              <a:t>2. Auxiliary - a proton beam.</a:t>
            </a:r>
            <a:endParaRPr lang="en-US" b="0" dirty="0"/>
          </a:p>
          <a:p>
            <a:r>
              <a:rPr lang="en-US" i="1" dirty="0"/>
              <a:t>3. Medication - dopamine agonists</a:t>
            </a:r>
            <a:endParaRPr lang="en-US" b="0" dirty="0"/>
          </a:p>
          <a:p>
            <a:r>
              <a:rPr lang="en-US" i="1" dirty="0"/>
              <a:t>(I generation - </a:t>
            </a:r>
            <a:r>
              <a:rPr lang="en-US" i="1" dirty="0" err="1"/>
              <a:t>proladel</a:t>
            </a:r>
            <a:r>
              <a:rPr lang="en-US" i="1" dirty="0"/>
              <a:t>, </a:t>
            </a:r>
            <a:r>
              <a:rPr lang="en-US" i="1" dirty="0" err="1"/>
              <a:t>bromocriptine</a:t>
            </a:r>
            <a:r>
              <a:rPr lang="en-US" i="1" dirty="0"/>
              <a:t> 2.5-10 mg,</a:t>
            </a:r>
            <a:endParaRPr lang="en-US" b="0" dirty="0"/>
          </a:p>
          <a:p>
            <a:r>
              <a:rPr lang="en-US" i="1" dirty="0"/>
              <a:t>II generation - </a:t>
            </a:r>
            <a:r>
              <a:rPr lang="en-US" i="1" dirty="0" err="1"/>
              <a:t>Quinagolide</a:t>
            </a:r>
            <a:r>
              <a:rPr lang="en-US" i="1" dirty="0"/>
              <a:t> 75-300 mcg</a:t>
            </a:r>
            <a:endParaRPr lang="en-US" b="0" dirty="0"/>
          </a:p>
          <a:p>
            <a:r>
              <a:rPr lang="en-US" i="1" dirty="0"/>
              <a:t>III generation - </a:t>
            </a:r>
            <a:r>
              <a:rPr lang="en-US" i="1" dirty="0" err="1"/>
              <a:t>Cabergoline-dostinex</a:t>
            </a:r>
            <a:r>
              <a:rPr lang="en-US" i="1" dirty="0"/>
              <a:t> 0.25-4.5 per week)</a:t>
            </a:r>
            <a:endParaRPr lang="en-US" b="0" dirty="0"/>
          </a:p>
          <a:p>
            <a:r>
              <a:rPr lang="en-US" i="1" dirty="0" err="1"/>
              <a:t>Antiserotonergic</a:t>
            </a:r>
            <a:r>
              <a:rPr lang="en-US" i="1" dirty="0"/>
              <a:t> - </a:t>
            </a:r>
            <a:r>
              <a:rPr lang="en-US" i="1" dirty="0" err="1"/>
              <a:t>methergoline</a:t>
            </a:r>
            <a:r>
              <a:rPr lang="en-US" i="1" dirty="0"/>
              <a:t>.</a:t>
            </a:r>
            <a:endParaRPr lang="en-US" b="0" dirty="0"/>
          </a:p>
        </p:txBody>
      </p:sp>
      <p:pic>
        <p:nvPicPr>
          <p:cNvPr id="8" name="Picture 2" descr="Файл:PRL structure.png">
            <a:hlinkClick r:id="rId4"/>
          </p:cNvPr>
          <p:cNvPicPr>
            <a:picLocks noChangeAspect="1" noChangeArrowheads="1"/>
          </p:cNvPicPr>
          <p:nvPr/>
        </p:nvPicPr>
        <p:blipFill>
          <a:blip r:embed="rId5" cstate="print"/>
          <a:srcRect/>
          <a:stretch>
            <a:fillRect/>
          </a:stretch>
        </p:blipFill>
        <p:spPr bwMode="auto">
          <a:xfrm>
            <a:off x="7271792" y="0"/>
            <a:ext cx="1872208" cy="1404156"/>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outHorizontal)">
                                      <p:cBhvr>
                                        <p:cTn id="7" dur="500"/>
                                        <p:tgtEl>
                                          <p:spTgt spid="2355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additive="base">
                                        <p:cTn id="36"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additive="base">
                                        <p:cTn id="41"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autoUpdateAnimBg="0"/>
      <p:bldP spid="7"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179512" y="116632"/>
            <a:ext cx="6264696" cy="576064"/>
          </a:xfrm>
          <a:solidFill>
            <a:srgbClr val="FFFFFF"/>
          </a:solidFill>
          <a:ln/>
        </p:spPr>
        <p:txBody>
          <a:bodyPr/>
          <a:lstStyle/>
          <a:p>
            <a:r>
              <a:rPr lang="en-US" b="1" dirty="0"/>
              <a:t>Growth hormone</a:t>
            </a:r>
          </a:p>
        </p:txBody>
      </p:sp>
      <p:sp>
        <p:nvSpPr>
          <p:cNvPr id="6" name="Rectangle 2"/>
          <p:cNvSpPr txBox="1">
            <a:spLocks noChangeArrowheads="1"/>
          </p:cNvSpPr>
          <p:nvPr/>
        </p:nvSpPr>
        <p:spPr bwMode="auto">
          <a:xfrm>
            <a:off x="467544" y="2420888"/>
            <a:ext cx="6048672" cy="3528392"/>
          </a:xfrm>
          <a:prstGeom prst="rect">
            <a:avLst/>
          </a:prstGeom>
          <a:solidFill>
            <a:srgbClr val="FFFFFF"/>
          </a:solidFill>
          <a:ln w="9525">
            <a:noFill/>
            <a:miter lim="800000"/>
            <a:headEnd/>
            <a:tailEnd/>
          </a:ln>
        </p:spPr>
        <p:txBody>
          <a:bodyPr vert="horz" wrap="square" lIns="92075" tIns="46037" rIns="92075" bIns="46037" numCol="1" anchor="ctr" anchorCtr="0" compatLnSpc="1">
            <a:prstTxWarp prst="textNoShape">
              <a:avLst/>
            </a:prstTxWarp>
          </a:bodyPr>
          <a:lstStyle/>
          <a:p>
            <a:pPr lvl="0" eaLnBrk="1" hangingPunct="1">
              <a:defRPr/>
            </a:pPr>
            <a:r>
              <a:rPr lang="en-US" b="0" i="1" dirty="0"/>
              <a:t>The hormone of the anterior pituitary gland, peptide 191 a-k, is synthesized in the pituitary gland (It </a:t>
            </a:r>
            <a:r>
              <a:rPr lang="en-US" i="1" dirty="0"/>
              <a:t>belongs to the family of polypeptide hormones, which also includes prolactin and placental </a:t>
            </a:r>
            <a:r>
              <a:rPr lang="en-US" i="1" dirty="0" err="1"/>
              <a:t>lactogen</a:t>
            </a:r>
            <a:r>
              <a:rPr lang="en-US" b="0" i="1" dirty="0"/>
              <a:t> )</a:t>
            </a:r>
            <a:endParaRPr kumimoji="1" lang="ru-RU" sz="1600" b="0" i="1" u="none" strike="noStrike" kern="0" cap="none" spc="0" normalizeH="0" baseline="0" noProof="0" dirty="0" smtClean="0">
              <a:ln>
                <a:noFill/>
              </a:ln>
              <a:solidFill>
                <a:schemeClr val="bg1">
                  <a:lumMod val="75000"/>
                </a:schemeClr>
              </a:solidFill>
              <a:effectLst/>
              <a:uLnTx/>
              <a:uFillTx/>
              <a:latin typeface="+mj-lt"/>
              <a:ea typeface="+mj-ea"/>
              <a:cs typeface="+mj-cs"/>
            </a:endParaRPr>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p:cNvPicPr>
            <a:picLocks noChangeAspect="1" noChangeArrowheads="1"/>
          </p:cNvPicPr>
          <p:nvPr/>
        </p:nvPicPr>
        <p:blipFill>
          <a:blip r:embed="rId2" cstate="print"/>
          <a:srcRect/>
          <a:stretch>
            <a:fillRect/>
          </a:stretch>
        </p:blipFill>
        <p:spPr bwMode="auto">
          <a:xfrm>
            <a:off x="6481434" y="796469"/>
            <a:ext cx="2083797" cy="2632531"/>
          </a:xfrm>
          <a:prstGeom prst="rect">
            <a:avLst/>
          </a:prstGeom>
          <a:noFill/>
          <a:ln w="9525">
            <a:noFill/>
            <a:miter lim="800000"/>
            <a:headEnd/>
            <a:tailEnd/>
          </a:ln>
        </p:spPr>
      </p:pic>
      <p:pic>
        <p:nvPicPr>
          <p:cNvPr id="23554" name="Picture 2" descr="Картинка 242 из 1018">
            <a:hlinkClick r:id="rId3"/>
          </p:cNvPr>
          <p:cNvPicPr>
            <a:picLocks noChangeAspect="1" noChangeArrowheads="1"/>
          </p:cNvPicPr>
          <p:nvPr/>
        </p:nvPicPr>
        <p:blipFill>
          <a:blip r:embed="rId4" cstate="print"/>
          <a:srcRect/>
          <a:stretch>
            <a:fillRect/>
          </a:stretch>
        </p:blipFill>
        <p:spPr bwMode="auto">
          <a:xfrm>
            <a:off x="467544" y="764704"/>
            <a:ext cx="2208244" cy="1656184"/>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Файл:Somatotropine.GIF">
            <a:hlinkClick r:id="rId2"/>
          </p:cNvPr>
          <p:cNvPicPr>
            <a:picLocks noChangeAspect="1" noChangeArrowheads="1"/>
          </p:cNvPicPr>
          <p:nvPr/>
        </p:nvPicPr>
        <p:blipFill>
          <a:blip r:embed="rId3" cstate="print"/>
          <a:srcRect/>
          <a:stretch>
            <a:fillRect/>
          </a:stretch>
        </p:blipFill>
        <p:spPr bwMode="auto">
          <a:xfrm>
            <a:off x="1763688" y="1700808"/>
            <a:ext cx="3058168" cy="2075731"/>
          </a:xfrm>
          <a:prstGeom prst="rect">
            <a:avLst/>
          </a:prstGeom>
          <a:noFill/>
        </p:spPr>
      </p:pic>
      <p:sp>
        <p:nvSpPr>
          <p:cNvPr id="12291" name="Rectangle 3"/>
          <p:cNvSpPr>
            <a:spLocks noGrp="1" noChangeArrowheads="1"/>
          </p:cNvSpPr>
          <p:nvPr>
            <p:ph type="title"/>
          </p:nvPr>
        </p:nvSpPr>
        <p:spPr>
          <a:xfrm>
            <a:off x="179512" y="116632"/>
            <a:ext cx="6264696" cy="576064"/>
          </a:xfrm>
          <a:solidFill>
            <a:srgbClr val="FFFFFF"/>
          </a:solidFill>
          <a:ln/>
        </p:spPr>
        <p:txBody>
          <a:bodyPr/>
          <a:lstStyle/>
          <a:p>
            <a:r>
              <a:rPr lang="en-US" b="1" dirty="0"/>
              <a:t>Growth hormone</a:t>
            </a:r>
          </a:p>
        </p:txBody>
      </p:sp>
      <p:sp>
        <p:nvSpPr>
          <p:cNvPr id="12290" name="Rectangle 2"/>
          <p:cNvSpPr>
            <a:spLocks noGrp="1" noChangeArrowheads="1"/>
          </p:cNvSpPr>
          <p:nvPr>
            <p:ph type="body" idx="1"/>
          </p:nvPr>
        </p:nvSpPr>
        <p:spPr>
          <a:xfrm>
            <a:off x="575048" y="3717032"/>
            <a:ext cx="8568952" cy="1800200"/>
          </a:xfrm>
          <a:noFill/>
          <a:ln/>
        </p:spPr>
        <p:txBody>
          <a:bodyPr/>
          <a:lstStyle/>
          <a:p>
            <a:r>
              <a:rPr lang="en-US" b="1" dirty="0"/>
              <a:t>Regulators </a:t>
            </a:r>
            <a:r>
              <a:rPr lang="en-US" b="1" i="1" dirty="0"/>
              <a:t>+ Somatoliberin</a:t>
            </a:r>
            <a:endParaRPr lang="en-US" b="1" dirty="0"/>
          </a:p>
          <a:p>
            <a:r>
              <a:rPr lang="en-US" b="1" i="1" dirty="0"/>
              <a:t>- </a:t>
            </a:r>
            <a:r>
              <a:rPr lang="en-US" b="1" i="1" dirty="0" err="1"/>
              <a:t>Somatostanin</a:t>
            </a:r>
            <a:endParaRPr lang="en-US" b="1" dirty="0"/>
          </a:p>
          <a:p>
            <a:r>
              <a:rPr lang="en-US" b="1" dirty="0"/>
              <a:t>Acts through Somatomedins</a:t>
            </a:r>
          </a:p>
          <a:p>
            <a:r>
              <a:rPr lang="en-US" b="1" dirty="0"/>
              <a:t>(IGF1 is the main effector of STH and IGF2 plays a role in embryonic development)</a:t>
            </a:r>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p:cNvPicPr>
            <a:picLocks noChangeAspect="1" noChangeArrowheads="1"/>
          </p:cNvPicPr>
          <p:nvPr/>
        </p:nvPicPr>
        <p:blipFill>
          <a:blip r:embed="rId4" cstate="print"/>
          <a:srcRect/>
          <a:stretch>
            <a:fillRect/>
          </a:stretch>
        </p:blipFill>
        <p:spPr bwMode="auto">
          <a:xfrm>
            <a:off x="5796136" y="1412776"/>
            <a:ext cx="2625080" cy="3316351"/>
          </a:xfrm>
          <a:prstGeom prst="rect">
            <a:avLst/>
          </a:prstGeom>
          <a:noFill/>
          <a:ln w="9525">
            <a:noFill/>
            <a:miter lim="800000"/>
            <a:headEnd/>
            <a:tailEnd/>
          </a:ln>
        </p:spPr>
      </p:pic>
      <p:pic>
        <p:nvPicPr>
          <p:cNvPr id="23554" name="Picture 2" descr="Картинка 242 из 1018">
            <a:hlinkClick r:id="rId5"/>
          </p:cNvPr>
          <p:cNvPicPr>
            <a:picLocks noChangeAspect="1" noChangeArrowheads="1"/>
          </p:cNvPicPr>
          <p:nvPr/>
        </p:nvPicPr>
        <p:blipFill>
          <a:blip r:embed="rId6" cstate="print"/>
          <a:srcRect/>
          <a:stretch>
            <a:fillRect/>
          </a:stretch>
        </p:blipFill>
        <p:spPr bwMode="auto">
          <a:xfrm>
            <a:off x="467544" y="764704"/>
            <a:ext cx="2208244" cy="1656184"/>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290">
                                            <p:txEl>
                                              <p:pRg st="0" end="0"/>
                                            </p:txEl>
                                          </p:spTgt>
                                        </p:tgtEl>
                                        <p:attrNameLst>
                                          <p:attrName>style.visibility</p:attrName>
                                        </p:attrNameLst>
                                      </p:cBhvr>
                                      <p:to>
                                        <p:strVal val="visible"/>
                                      </p:to>
                                    </p:set>
                                    <p:anim calcmode="lin" valueType="num">
                                      <p:cBhvr additive="base">
                                        <p:cTn id="11" dur="500" fill="hold"/>
                                        <p:tgtEl>
                                          <p:spTgt spid="1229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2290">
                                            <p:txEl>
                                              <p:pRg st="1" end="1"/>
                                            </p:txEl>
                                          </p:spTgt>
                                        </p:tgtEl>
                                        <p:attrNameLst>
                                          <p:attrName>style.visibility</p:attrName>
                                        </p:attrNameLst>
                                      </p:cBhvr>
                                      <p:to>
                                        <p:strVal val="visible"/>
                                      </p:to>
                                    </p:set>
                                    <p:anim calcmode="lin" valueType="num">
                                      <p:cBhvr additive="base">
                                        <p:cTn id="16" dur="500" fill="hold"/>
                                        <p:tgtEl>
                                          <p:spTgt spid="12290">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29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290">
                                            <p:txEl>
                                              <p:pRg st="2" end="2"/>
                                            </p:txEl>
                                          </p:spTgt>
                                        </p:tgtEl>
                                        <p:attrNameLst>
                                          <p:attrName>style.visibility</p:attrName>
                                        </p:attrNameLst>
                                      </p:cBhvr>
                                      <p:to>
                                        <p:strVal val="visible"/>
                                      </p:to>
                                    </p:set>
                                    <p:anim calcmode="lin" valueType="num">
                                      <p:cBhvr additive="base">
                                        <p:cTn id="21" dur="500" fill="hold"/>
                                        <p:tgtEl>
                                          <p:spTgt spid="12290">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2290">
                                            <p:txEl>
                                              <p:pRg st="3" end="3"/>
                                            </p:txEl>
                                          </p:spTgt>
                                        </p:tgtEl>
                                        <p:attrNameLst>
                                          <p:attrName>style.visibility</p:attrName>
                                        </p:attrNameLst>
                                      </p:cBhvr>
                                      <p:to>
                                        <p:strVal val="visible"/>
                                      </p:to>
                                    </p:set>
                                    <p:anim calcmode="lin" valueType="num">
                                      <p:cBhvr additive="base">
                                        <p:cTn id="26" dur="500" fill="hold"/>
                                        <p:tgtEl>
                                          <p:spTgt spid="12290">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29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290"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Файл:Somatotropine.GIF">
            <a:hlinkClick r:id="rId2"/>
          </p:cNvPr>
          <p:cNvPicPr>
            <a:picLocks noChangeAspect="1" noChangeArrowheads="1"/>
          </p:cNvPicPr>
          <p:nvPr/>
        </p:nvPicPr>
        <p:blipFill>
          <a:blip r:embed="rId3" cstate="print"/>
          <a:srcRect/>
          <a:stretch>
            <a:fillRect/>
          </a:stretch>
        </p:blipFill>
        <p:spPr bwMode="auto">
          <a:xfrm>
            <a:off x="0" y="692696"/>
            <a:ext cx="1440160" cy="977508"/>
          </a:xfrm>
          <a:prstGeom prst="rect">
            <a:avLst/>
          </a:prstGeom>
          <a:noFill/>
        </p:spPr>
      </p:pic>
      <p:sp>
        <p:nvSpPr>
          <p:cNvPr id="12291" name="Rectangle 3"/>
          <p:cNvSpPr>
            <a:spLocks noGrp="1" noChangeArrowheads="1"/>
          </p:cNvSpPr>
          <p:nvPr>
            <p:ph type="title"/>
          </p:nvPr>
        </p:nvSpPr>
        <p:spPr>
          <a:xfrm>
            <a:off x="179512" y="116632"/>
            <a:ext cx="6264696" cy="576064"/>
          </a:xfrm>
          <a:solidFill>
            <a:srgbClr val="FFFFFF"/>
          </a:solidFill>
          <a:ln/>
        </p:spPr>
        <p:txBody>
          <a:bodyPr/>
          <a:lstStyle/>
          <a:p>
            <a:r>
              <a:rPr lang="en-US" b="1" dirty="0"/>
              <a:t>Growth hormone</a:t>
            </a:r>
          </a:p>
        </p:txBody>
      </p:sp>
      <p:sp>
        <p:nvSpPr>
          <p:cNvPr id="12290" name="Rectangle 2"/>
          <p:cNvSpPr>
            <a:spLocks noGrp="1" noChangeArrowheads="1"/>
          </p:cNvSpPr>
          <p:nvPr>
            <p:ph type="body" idx="1"/>
          </p:nvPr>
        </p:nvSpPr>
        <p:spPr>
          <a:xfrm>
            <a:off x="395536" y="1628800"/>
            <a:ext cx="6300192" cy="1800200"/>
          </a:xfrm>
          <a:noFill/>
          <a:ln/>
        </p:spPr>
        <p:txBody>
          <a:bodyPr/>
          <a:lstStyle/>
          <a:p>
            <a:pPr>
              <a:buNone/>
            </a:pPr>
            <a:endParaRPr lang="ru-RU" sz="2000" b="1" i="1" dirty="0" smtClean="0">
              <a:solidFill>
                <a:schemeClr val="tx1">
                  <a:lumMod val="95000"/>
                  <a:lumOff val="5000"/>
                </a:schemeClr>
              </a:solidFill>
            </a:endParaRPr>
          </a:p>
          <a:p>
            <a:r>
              <a:rPr lang="en-US" b="1" dirty="0"/>
              <a:t>Acts through Somatomedins</a:t>
            </a:r>
          </a:p>
          <a:p>
            <a:r>
              <a:rPr lang="en-US" b="1" dirty="0"/>
              <a:t>(IGF1 is the main effector of STH and IGF2 plays a role in embryonic development)</a:t>
            </a:r>
          </a:p>
          <a:p>
            <a:r>
              <a:rPr lang="en-US" b="1" i="1" dirty="0"/>
              <a:t>Effects Tissue growth</a:t>
            </a:r>
            <a:endParaRPr lang="en-US" dirty="0"/>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2" descr="Картинка 2 из 8941">
            <a:hlinkClick r:id="rId4"/>
          </p:cNvPr>
          <p:cNvPicPr>
            <a:picLocks noChangeAspect="1" noChangeArrowheads="1"/>
          </p:cNvPicPr>
          <p:nvPr/>
        </p:nvPicPr>
        <p:blipFill>
          <a:blip r:embed="rId5" cstate="print"/>
          <a:srcRect/>
          <a:stretch>
            <a:fillRect/>
          </a:stretch>
        </p:blipFill>
        <p:spPr bwMode="auto">
          <a:xfrm>
            <a:off x="6259984" y="980728"/>
            <a:ext cx="2539182" cy="4680520"/>
          </a:xfrm>
          <a:prstGeom prst="rect">
            <a:avLst/>
          </a:prstGeom>
          <a:noFill/>
        </p:spPr>
      </p:pic>
      <p:pic>
        <p:nvPicPr>
          <p:cNvPr id="10" name="Picture 2" descr="Картинка 10 из 100706">
            <a:hlinkClick r:id="rId6"/>
          </p:cNvPr>
          <p:cNvPicPr>
            <a:picLocks noChangeAspect="1" noChangeArrowheads="1"/>
          </p:cNvPicPr>
          <p:nvPr/>
        </p:nvPicPr>
        <p:blipFill>
          <a:blip r:embed="rId7" cstate="print"/>
          <a:srcRect/>
          <a:stretch>
            <a:fillRect/>
          </a:stretch>
        </p:blipFill>
        <p:spPr bwMode="auto">
          <a:xfrm>
            <a:off x="8028384" y="188640"/>
            <a:ext cx="823571" cy="823571"/>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1835696" y="692696"/>
            <a:ext cx="5184576" cy="685800"/>
          </a:xfrm>
          <a:noFill/>
          <a:ln/>
        </p:spPr>
        <p:txBody>
          <a:bodyPr/>
          <a:lstStyle/>
          <a:p>
            <a:r>
              <a:rPr lang="en-US" b="1" dirty="0"/>
              <a:t>Excess STH</a:t>
            </a:r>
          </a:p>
        </p:txBody>
      </p:sp>
      <p:sp>
        <p:nvSpPr>
          <p:cNvPr id="23554" name="Rectangle 2"/>
          <p:cNvSpPr>
            <a:spLocks noGrp="1" noChangeArrowheads="1"/>
          </p:cNvSpPr>
          <p:nvPr>
            <p:ph type="body" idx="1"/>
          </p:nvPr>
        </p:nvSpPr>
        <p:spPr>
          <a:xfrm>
            <a:off x="1187624" y="1340769"/>
            <a:ext cx="6552728" cy="936104"/>
          </a:xfrm>
          <a:noFill/>
          <a:ln/>
        </p:spPr>
        <p:txBody>
          <a:bodyPr/>
          <a:lstStyle/>
          <a:p>
            <a:r>
              <a:rPr lang="en-US" b="1" dirty="0"/>
              <a:t>Usually associated with a pituitary </a:t>
            </a:r>
            <a:r>
              <a:rPr lang="en-US" b="1" dirty="0" smtClean="0"/>
              <a:t>tumor, height </a:t>
            </a:r>
            <a:r>
              <a:rPr lang="en-US" b="1" dirty="0"/>
              <a:t>(age) depending on the closure of zones</a:t>
            </a:r>
          </a:p>
        </p:txBody>
      </p:sp>
      <p:sp>
        <p:nvSpPr>
          <p:cNvPr id="7" name="Rectangle 2"/>
          <p:cNvSpPr txBox="1">
            <a:spLocks noChangeArrowheads="1"/>
          </p:cNvSpPr>
          <p:nvPr/>
        </p:nvSpPr>
        <p:spPr bwMode="auto">
          <a:xfrm>
            <a:off x="611560" y="4293096"/>
            <a:ext cx="7560840" cy="936104"/>
          </a:xfrm>
          <a:prstGeom prst="rect">
            <a:avLst/>
          </a:prstGeom>
          <a:solidFill>
            <a:schemeClr val="bg2">
              <a:lumMod val="40000"/>
              <a:lumOff val="60000"/>
            </a:schemeClr>
          </a:solidFill>
          <a:ln w="9525">
            <a:noFill/>
            <a:miter lim="800000"/>
            <a:headEnd/>
            <a:tailEnd/>
          </a:ln>
        </p:spPr>
        <p:txBody>
          <a:bodyPr vert="horz" wrap="square" lIns="92075" tIns="46037" rIns="92075" bIns="46037" numCol="1" anchor="t" anchorCtr="0" compatLnSpc="1">
            <a:prstTxWarp prst="textNoShape">
              <a:avLst/>
            </a:prstTxWarp>
          </a:bodyPr>
          <a:lstStyle/>
          <a:p>
            <a:pPr marL="342900" lvl="0" indent="-342900" eaLnBrk="1" hangingPunct="1">
              <a:spcBef>
                <a:spcPct val="20000"/>
              </a:spcBef>
              <a:buClr>
                <a:srgbClr val="5C2305"/>
              </a:buClr>
              <a:defRPr/>
            </a:pPr>
            <a:r>
              <a:rPr lang="en-US" dirty="0"/>
              <a:t>Giants</a:t>
            </a:r>
            <a:r>
              <a:rPr lang="en-US" b="0" dirty="0"/>
              <a:t> - </a:t>
            </a:r>
            <a:r>
              <a:rPr lang="en-US" i="1" dirty="0"/>
              <a:t>men height&gt; 200 (205) </a:t>
            </a:r>
            <a:r>
              <a:rPr lang="en-US" i="1" dirty="0" smtClean="0"/>
              <a:t>cm</a:t>
            </a:r>
          </a:p>
          <a:p>
            <a:pPr marL="342900" lvl="0" indent="-342900" eaLnBrk="1" hangingPunct="1">
              <a:spcBef>
                <a:spcPct val="20000"/>
              </a:spcBef>
              <a:buClr>
                <a:srgbClr val="5C2305"/>
              </a:buClr>
              <a:defRPr/>
            </a:pPr>
            <a:r>
              <a:rPr lang="en-US" i="1" dirty="0"/>
              <a:t>women height&gt; 190 cm</a:t>
            </a:r>
            <a:endParaRPr kumimoji="1" lang="ru-RU" sz="2000" i="1" u="none" strike="noStrike" kern="0" cap="none" spc="0" normalizeH="0" baseline="0" noProof="0" dirty="0">
              <a:ln>
                <a:noFill/>
              </a:ln>
              <a:effectLst/>
              <a:uLnTx/>
              <a:uFillTx/>
              <a:latin typeface="+mn-lt"/>
              <a:cs typeface="Vrinda" pitchFamily="34" charset="0"/>
            </a:endParaRPr>
          </a:p>
        </p:txBody>
      </p:sp>
      <p:sp>
        <p:nvSpPr>
          <p:cNvPr id="9" name="TextBox 8"/>
          <p:cNvSpPr txBox="1"/>
          <p:nvPr/>
        </p:nvSpPr>
        <p:spPr>
          <a:xfrm>
            <a:off x="899592" y="3314762"/>
            <a:ext cx="2376264" cy="461665"/>
          </a:xfrm>
          <a:prstGeom prst="rect">
            <a:avLst/>
          </a:prstGeom>
          <a:solidFill>
            <a:srgbClr val="FFFFFF"/>
          </a:solidFill>
        </p:spPr>
        <p:txBody>
          <a:bodyPr wrap="square" rtlCol="0">
            <a:spAutoFit/>
          </a:bodyPr>
          <a:lstStyle/>
          <a:p>
            <a:r>
              <a:rPr lang="en-US" dirty="0"/>
              <a:t>Gigantism</a:t>
            </a:r>
            <a:endParaRPr lang="ru-RU" sz="2800" dirty="0">
              <a:solidFill>
                <a:srgbClr val="0000FF"/>
              </a:solidFill>
            </a:endParaRPr>
          </a:p>
        </p:txBody>
      </p:sp>
      <p:sp>
        <p:nvSpPr>
          <p:cNvPr id="10" name="TextBox 9"/>
          <p:cNvSpPr txBox="1"/>
          <p:nvPr/>
        </p:nvSpPr>
        <p:spPr>
          <a:xfrm>
            <a:off x="3586746" y="3296948"/>
            <a:ext cx="3096344" cy="461665"/>
          </a:xfrm>
          <a:prstGeom prst="rect">
            <a:avLst/>
          </a:prstGeom>
          <a:solidFill>
            <a:srgbClr val="FFFFFF"/>
          </a:solidFill>
        </p:spPr>
        <p:txBody>
          <a:bodyPr wrap="square" rtlCol="0">
            <a:spAutoFit/>
          </a:bodyPr>
          <a:lstStyle/>
          <a:p>
            <a:pPr algn="ctr"/>
            <a:r>
              <a:rPr lang="en-US" dirty="0"/>
              <a:t>Acromegaly</a:t>
            </a:r>
            <a:endParaRPr lang="ru-RU" sz="2800" dirty="0">
              <a:solidFill>
                <a:srgbClr val="0000FF"/>
              </a:solidFill>
            </a:endParaRPr>
          </a:p>
        </p:txBody>
      </p:sp>
      <p:sp>
        <p:nvSpPr>
          <p:cNvPr id="11" name="Стрелка вниз 10"/>
          <p:cNvSpPr/>
          <p:nvPr/>
        </p:nvSpPr>
        <p:spPr bwMode="auto">
          <a:xfrm rot="1887212">
            <a:off x="2801231" y="2379110"/>
            <a:ext cx="432048" cy="953342"/>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2" name="Стрелка вниз 11"/>
          <p:cNvSpPr/>
          <p:nvPr/>
        </p:nvSpPr>
        <p:spPr bwMode="auto">
          <a:xfrm rot="19344196">
            <a:off x="5255722" y="2359374"/>
            <a:ext cx="432048" cy="915115"/>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pic>
        <p:nvPicPr>
          <p:cNvPr id="15" name="Picture 2" descr="Картинка 10 из 100706">
            <a:hlinkClick r:id="rId2"/>
          </p:cNvPr>
          <p:cNvPicPr>
            <a:picLocks noChangeAspect="1" noChangeArrowheads="1"/>
          </p:cNvPicPr>
          <p:nvPr/>
        </p:nvPicPr>
        <p:blipFill>
          <a:blip r:embed="rId3" cstate="print"/>
          <a:srcRect/>
          <a:stretch>
            <a:fillRect/>
          </a:stretch>
        </p:blipFill>
        <p:spPr bwMode="auto">
          <a:xfrm>
            <a:off x="323528" y="1412776"/>
            <a:ext cx="823571" cy="823571"/>
          </a:xfrm>
          <a:prstGeom prst="rect">
            <a:avLst/>
          </a:prstGeom>
          <a:noFill/>
        </p:spPr>
      </p:pic>
      <p:pic>
        <p:nvPicPr>
          <p:cNvPr id="16" name="Picture 2" descr="Файл:Somatotropine.GIF">
            <a:hlinkClick r:id="rId4"/>
          </p:cNvPr>
          <p:cNvPicPr>
            <a:picLocks noChangeAspect="1" noChangeArrowheads="1"/>
          </p:cNvPicPr>
          <p:nvPr/>
        </p:nvPicPr>
        <p:blipFill>
          <a:blip r:embed="rId5" cstate="print"/>
          <a:srcRect/>
          <a:stretch>
            <a:fillRect/>
          </a:stretch>
        </p:blipFill>
        <p:spPr bwMode="auto">
          <a:xfrm>
            <a:off x="7092280" y="836712"/>
            <a:ext cx="1440160" cy="977508"/>
          </a:xfrm>
          <a:prstGeom prst="rect">
            <a:avLst/>
          </a:prstGeom>
          <a:noFill/>
        </p:spPr>
      </p:pic>
      <p:pic>
        <p:nvPicPr>
          <p:cNvPr id="21506" name="Picture 2" descr="Картинка 29 из 161812">
            <a:hlinkClick r:id="rId6"/>
          </p:cNvPr>
          <p:cNvPicPr>
            <a:picLocks noChangeAspect="1" noChangeArrowheads="1"/>
          </p:cNvPicPr>
          <p:nvPr/>
        </p:nvPicPr>
        <p:blipFill>
          <a:blip r:embed="rId7" cstate="print"/>
          <a:srcRect/>
          <a:stretch>
            <a:fillRect/>
          </a:stretch>
        </p:blipFill>
        <p:spPr bwMode="auto">
          <a:xfrm>
            <a:off x="6948264" y="3717032"/>
            <a:ext cx="1656184" cy="2490502"/>
          </a:xfrm>
          <a:prstGeom prst="rect">
            <a:avLst/>
          </a:prstGeom>
          <a:noFill/>
        </p:spPr>
      </p:pic>
      <p:pic>
        <p:nvPicPr>
          <p:cNvPr id="21508" name="Picture 4" descr="Картинка 6 из 33414">
            <a:hlinkClick r:id="rId8"/>
          </p:cNvPr>
          <p:cNvPicPr>
            <a:picLocks noChangeAspect="1" noChangeArrowheads="1"/>
          </p:cNvPicPr>
          <p:nvPr/>
        </p:nvPicPr>
        <p:blipFill>
          <a:blip r:embed="rId9" cstate="print"/>
          <a:srcRect/>
          <a:stretch>
            <a:fillRect/>
          </a:stretch>
        </p:blipFill>
        <p:spPr bwMode="auto">
          <a:xfrm>
            <a:off x="6269088" y="2036648"/>
            <a:ext cx="2448272" cy="1836205"/>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outHorizontal)">
                                      <p:cBhvr>
                                        <p:cTn id="7" dur="500"/>
                                        <p:tgtEl>
                                          <p:spTgt spid="2355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anim calcmode="lin" valueType="num">
                                      <p:cBhvr additive="base">
                                        <p:cTn id="11" dur="5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4" grpId="0" build="p" autoUpdateAnimBg="0" advAuto="0"/>
      <p:bldP spid="7"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259632" y="1484784"/>
            <a:ext cx="7498080" cy="4800600"/>
          </a:xfrm>
        </p:spPr>
        <p:txBody>
          <a:bodyPr/>
          <a:lstStyle/>
          <a:p>
            <a:r>
              <a:rPr lang="en-US" b="1" dirty="0"/>
              <a:t>P</a:t>
            </a:r>
            <a:r>
              <a:rPr lang="en-US" b="1" dirty="0" smtClean="0"/>
              <a:t>lan</a:t>
            </a:r>
            <a:endParaRPr lang="en-US" b="1" dirty="0"/>
          </a:p>
          <a:p>
            <a:r>
              <a:rPr lang="en-US" b="1" dirty="0"/>
              <a:t>Hypopituitarism</a:t>
            </a:r>
            <a:endParaRPr lang="en-US" dirty="0"/>
          </a:p>
          <a:p>
            <a:r>
              <a:rPr lang="en-US" b="1" dirty="0" err="1"/>
              <a:t>Prolactinoma</a:t>
            </a:r>
            <a:endParaRPr lang="en-US" dirty="0"/>
          </a:p>
          <a:p>
            <a:endParaRPr lang="ru-RU" sz="1800" dirty="0">
              <a:cs typeface="Times New Roman" pitchFamily="18" charset="0"/>
            </a:endParaRPr>
          </a:p>
          <a:p>
            <a:endParaRPr lang="ru-RU" dirty="0"/>
          </a:p>
        </p:txBody>
      </p:sp>
      <p:pic>
        <p:nvPicPr>
          <p:cNvPr id="5" name="Picture 2" descr="http://i51.fastpic.ru/big/2013/0228/44/e6da3218f76ef76da31ed4200e7a6944.jpg"/>
          <p:cNvPicPr>
            <a:picLocks noChangeAspect="1" noChangeArrowheads="1"/>
          </p:cNvPicPr>
          <p:nvPr/>
        </p:nvPicPr>
        <p:blipFill>
          <a:blip r:embed="rId2" cstate="print"/>
          <a:srcRect/>
          <a:stretch>
            <a:fillRect/>
          </a:stretch>
        </p:blipFill>
        <p:spPr bwMode="auto">
          <a:xfrm>
            <a:off x="7559824" y="332656"/>
            <a:ext cx="1584176" cy="1183119"/>
          </a:xfrm>
          <a:prstGeom prst="rect">
            <a:avLst/>
          </a:prstGeom>
          <a:noFill/>
        </p:spPr>
      </p:pic>
      <p:pic>
        <p:nvPicPr>
          <p:cNvPr id="8" name="Picture 3" descr="http://www.i1.studmed.ru/2/240.files/image003.jpg">
            <a:hlinkClick r:id="rId3"/>
          </p:cNvPr>
          <p:cNvPicPr>
            <a:picLocks noChangeAspect="1" noChangeArrowheads="1"/>
          </p:cNvPicPr>
          <p:nvPr/>
        </p:nvPicPr>
        <p:blipFill>
          <a:blip r:embed="rId4" cstate="print"/>
          <a:srcRect/>
          <a:stretch>
            <a:fillRect/>
          </a:stretch>
        </p:blipFill>
        <p:spPr bwMode="auto">
          <a:xfrm>
            <a:off x="5940152" y="4077072"/>
            <a:ext cx="2780943" cy="2564904"/>
          </a:xfrm>
          <a:prstGeom prst="rect">
            <a:avLst/>
          </a:prstGeom>
          <a:noFill/>
        </p:spPr>
      </p:pic>
      <p:pic>
        <p:nvPicPr>
          <p:cNvPr id="9" name="Picture 3" descr="http://www.likar.info/pictures/wiki/682.jpg">
            <a:hlinkClick r:id="rId3"/>
          </p:cNvPr>
          <p:cNvPicPr>
            <a:picLocks noChangeAspect="1" noChangeArrowheads="1"/>
          </p:cNvPicPr>
          <p:nvPr/>
        </p:nvPicPr>
        <p:blipFill>
          <a:blip r:embed="rId5" cstate="print"/>
          <a:srcRect/>
          <a:stretch>
            <a:fillRect/>
          </a:stretch>
        </p:blipFill>
        <p:spPr bwMode="auto">
          <a:xfrm>
            <a:off x="827584" y="4797152"/>
            <a:ext cx="2952328" cy="1566954"/>
          </a:xfrm>
          <a:prstGeom prst="rect">
            <a:avLst/>
          </a:prstGeom>
          <a:noFill/>
        </p:spPr>
      </p:pic>
    </p:spTree>
    <p:extLst>
      <p:ext uri="{BB962C8B-B14F-4D97-AF65-F5344CB8AC3E}">
        <p14:creationId xmlns:p14="http://schemas.microsoft.com/office/powerpoint/2010/main" val="152198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Файл:Somatotropine.GIF">
            <a:hlinkClick r:id="rId2"/>
          </p:cNvPr>
          <p:cNvPicPr>
            <a:picLocks noChangeAspect="1" noChangeArrowheads="1"/>
          </p:cNvPicPr>
          <p:nvPr/>
        </p:nvPicPr>
        <p:blipFill>
          <a:blip r:embed="rId3" cstate="print"/>
          <a:srcRect/>
          <a:stretch>
            <a:fillRect/>
          </a:stretch>
        </p:blipFill>
        <p:spPr bwMode="auto">
          <a:xfrm>
            <a:off x="7452320" y="116632"/>
            <a:ext cx="1440160" cy="977508"/>
          </a:xfrm>
          <a:prstGeom prst="rect">
            <a:avLst/>
          </a:prstGeom>
          <a:noFill/>
        </p:spPr>
      </p:pic>
      <p:sp>
        <p:nvSpPr>
          <p:cNvPr id="12291" name="Rectangle 3"/>
          <p:cNvSpPr>
            <a:spLocks noGrp="1" noChangeArrowheads="1"/>
          </p:cNvSpPr>
          <p:nvPr>
            <p:ph type="title"/>
          </p:nvPr>
        </p:nvSpPr>
        <p:spPr>
          <a:xfrm>
            <a:off x="179512" y="116632"/>
            <a:ext cx="6264696" cy="576064"/>
          </a:xfrm>
          <a:solidFill>
            <a:srgbClr val="FFFFFF"/>
          </a:solidFill>
          <a:ln/>
        </p:spPr>
        <p:txBody>
          <a:bodyPr/>
          <a:lstStyle/>
          <a:p>
            <a:r>
              <a:rPr lang="en-US" b="1" dirty="0"/>
              <a:t>Acromegaly</a:t>
            </a:r>
          </a:p>
        </p:txBody>
      </p:sp>
      <p:sp>
        <p:nvSpPr>
          <p:cNvPr id="12290" name="Rectangle 2"/>
          <p:cNvSpPr>
            <a:spLocks noGrp="1" noChangeArrowheads="1"/>
          </p:cNvSpPr>
          <p:nvPr>
            <p:ph type="body" idx="1"/>
          </p:nvPr>
        </p:nvSpPr>
        <p:spPr>
          <a:xfrm>
            <a:off x="395536" y="1124744"/>
            <a:ext cx="8568952" cy="1800200"/>
          </a:xfrm>
          <a:noFill/>
          <a:ln/>
        </p:spPr>
        <p:txBody>
          <a:bodyPr/>
          <a:lstStyle/>
          <a:p>
            <a:r>
              <a:rPr lang="en-US" b="1" dirty="0"/>
              <a:t>Coarsening of facial features </a:t>
            </a:r>
            <a:r>
              <a:rPr lang="en-US" b="1" i="1" dirty="0" err="1"/>
              <a:t>superciliary</a:t>
            </a:r>
            <a:r>
              <a:rPr lang="en-US" b="1" i="1" dirty="0"/>
              <a:t> arches, nose, ears, cheekbones, jaw, interdental spaces</a:t>
            </a:r>
            <a:endParaRPr lang="en-US" b="1" dirty="0"/>
          </a:p>
        </p:txBody>
      </p:sp>
      <p:sp>
        <p:nvSpPr>
          <p:cNvPr id="6" name="Rectangle 2"/>
          <p:cNvSpPr txBox="1">
            <a:spLocks noChangeArrowheads="1"/>
          </p:cNvSpPr>
          <p:nvPr/>
        </p:nvSpPr>
        <p:spPr bwMode="auto">
          <a:xfrm>
            <a:off x="1187624" y="668348"/>
            <a:ext cx="1656184" cy="576064"/>
          </a:xfrm>
          <a:prstGeom prst="rect">
            <a:avLst/>
          </a:prstGeom>
          <a:solidFill>
            <a:srgbClr val="FFFFFF"/>
          </a:solidFill>
          <a:ln w="9525">
            <a:noFill/>
            <a:miter lim="800000"/>
            <a:headEnd/>
            <a:tailEnd/>
          </a:ln>
        </p:spPr>
        <p:txBody>
          <a:bodyPr vert="horz" wrap="square" lIns="92075" tIns="46037" rIns="92075" bIns="46037" numCol="1" anchor="ctr" anchorCtr="0" compatLnSpc="1">
            <a:prstTxWarp prst="textNoShape">
              <a:avLst/>
            </a:prstTxWarp>
          </a:bodyPr>
          <a:lstStyle/>
          <a:p>
            <a:pPr lvl="0" eaLnBrk="1" hangingPunct="1">
              <a:defRPr/>
            </a:pPr>
            <a:r>
              <a:rPr lang="en-US" i="1" dirty="0"/>
              <a:t>clinic</a:t>
            </a:r>
            <a:endParaRPr kumimoji="1" lang="ru-RU" sz="2000" i="1" u="none" strike="noStrike" kern="0" cap="none" spc="0" normalizeH="0" baseline="0" noProof="0" dirty="0" smtClean="0">
              <a:ln>
                <a:noFill/>
              </a:ln>
              <a:solidFill>
                <a:schemeClr val="bg1">
                  <a:lumMod val="75000"/>
                </a:schemeClr>
              </a:solidFill>
              <a:effectLst/>
              <a:uLnTx/>
              <a:uFillTx/>
              <a:latin typeface="+mj-lt"/>
              <a:ea typeface="+mj-ea"/>
              <a:cs typeface="+mj-cs"/>
            </a:endParaRPr>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 name="Picture 6" descr="Картинка 17 из 1018">
            <a:hlinkClick r:id="rId4"/>
          </p:cNvPr>
          <p:cNvPicPr>
            <a:picLocks noChangeAspect="1" noChangeArrowheads="1"/>
          </p:cNvPicPr>
          <p:nvPr/>
        </p:nvPicPr>
        <p:blipFill>
          <a:blip r:embed="rId5" cstate="print"/>
          <a:srcRect/>
          <a:stretch>
            <a:fillRect/>
          </a:stretch>
        </p:blipFill>
        <p:spPr bwMode="auto">
          <a:xfrm>
            <a:off x="611560" y="1928488"/>
            <a:ext cx="3572184" cy="3377952"/>
          </a:xfrm>
          <a:prstGeom prst="rect">
            <a:avLst/>
          </a:prstGeom>
          <a:noFill/>
        </p:spPr>
      </p:pic>
      <p:pic>
        <p:nvPicPr>
          <p:cNvPr id="54274" name="Picture 2" descr="Картинка 27 из 1018">
            <a:hlinkClick r:id="rId6"/>
          </p:cNvPr>
          <p:cNvPicPr>
            <a:picLocks noChangeAspect="1" noChangeArrowheads="1"/>
          </p:cNvPicPr>
          <p:nvPr/>
        </p:nvPicPr>
        <p:blipFill>
          <a:blip r:embed="rId7" cstate="print"/>
          <a:srcRect/>
          <a:stretch>
            <a:fillRect/>
          </a:stretch>
        </p:blipFill>
        <p:spPr bwMode="auto">
          <a:xfrm>
            <a:off x="6567436" y="2132856"/>
            <a:ext cx="2162400" cy="2808312"/>
          </a:xfrm>
          <a:prstGeom prst="rect">
            <a:avLst/>
          </a:prstGeom>
          <a:noFill/>
        </p:spPr>
      </p:pic>
      <p:pic>
        <p:nvPicPr>
          <p:cNvPr id="13" name="Picture 8" descr="Картинка 8 из 1018">
            <a:hlinkClick r:id="rId8"/>
          </p:cNvPr>
          <p:cNvPicPr>
            <a:picLocks noChangeAspect="1" noChangeArrowheads="1"/>
          </p:cNvPicPr>
          <p:nvPr/>
        </p:nvPicPr>
        <p:blipFill>
          <a:blip r:embed="rId9" cstate="print"/>
          <a:srcRect/>
          <a:stretch>
            <a:fillRect/>
          </a:stretch>
        </p:blipFill>
        <p:spPr bwMode="auto">
          <a:xfrm>
            <a:off x="3923928" y="1916832"/>
            <a:ext cx="2304256" cy="2193208"/>
          </a:xfrm>
          <a:prstGeom prst="rect">
            <a:avLst/>
          </a:prstGeom>
          <a:noFill/>
        </p:spPr>
      </p:pic>
      <p:pic>
        <p:nvPicPr>
          <p:cNvPr id="54276" name="Picture 4" descr="Картинка 68 из 1018">
            <a:hlinkClick r:id="rId10"/>
          </p:cNvPr>
          <p:cNvPicPr>
            <a:picLocks noChangeAspect="1" noChangeArrowheads="1"/>
          </p:cNvPicPr>
          <p:nvPr/>
        </p:nvPicPr>
        <p:blipFill>
          <a:blip r:embed="rId11" cstate="print"/>
          <a:srcRect/>
          <a:stretch>
            <a:fillRect/>
          </a:stretch>
        </p:blipFill>
        <p:spPr bwMode="auto">
          <a:xfrm>
            <a:off x="611560" y="4869160"/>
            <a:ext cx="2088232" cy="1347246"/>
          </a:xfrm>
          <a:prstGeom prst="rect">
            <a:avLst/>
          </a:prstGeom>
          <a:noFill/>
        </p:spPr>
      </p:pic>
      <p:pic>
        <p:nvPicPr>
          <p:cNvPr id="54278" name="Picture 6" descr="Картинка 71 из 1018">
            <a:hlinkClick r:id="rId12"/>
          </p:cNvPr>
          <p:cNvPicPr>
            <a:picLocks noChangeAspect="1" noChangeArrowheads="1"/>
          </p:cNvPicPr>
          <p:nvPr/>
        </p:nvPicPr>
        <p:blipFill>
          <a:blip r:embed="rId13" cstate="print"/>
          <a:srcRect/>
          <a:stretch>
            <a:fillRect/>
          </a:stretch>
        </p:blipFill>
        <p:spPr bwMode="auto">
          <a:xfrm>
            <a:off x="2483768" y="4797152"/>
            <a:ext cx="2592288" cy="1439620"/>
          </a:xfrm>
          <a:prstGeom prst="rect">
            <a:avLst/>
          </a:prstGeom>
          <a:noFill/>
        </p:spPr>
      </p:pic>
      <p:pic>
        <p:nvPicPr>
          <p:cNvPr id="54280" name="Picture 8" descr="Картинка 97 из 567">
            <a:hlinkClick r:id="rId14"/>
          </p:cNvPr>
          <p:cNvPicPr>
            <a:picLocks noChangeAspect="1" noChangeArrowheads="1"/>
          </p:cNvPicPr>
          <p:nvPr/>
        </p:nvPicPr>
        <p:blipFill>
          <a:blip r:embed="rId15" cstate="print"/>
          <a:srcRect/>
          <a:stretch>
            <a:fillRect/>
          </a:stretch>
        </p:blipFill>
        <p:spPr bwMode="auto">
          <a:xfrm>
            <a:off x="5004048" y="3861048"/>
            <a:ext cx="1587337" cy="2322216"/>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290">
                                            <p:txEl>
                                              <p:pRg st="0" end="0"/>
                                            </p:txEl>
                                          </p:spTgt>
                                        </p:tgtEl>
                                        <p:attrNameLst>
                                          <p:attrName>style.visibility</p:attrName>
                                        </p:attrNameLst>
                                      </p:cBhvr>
                                      <p:to>
                                        <p:strVal val="visible"/>
                                      </p:to>
                                    </p:set>
                                    <p:anim calcmode="lin" valueType="num">
                                      <p:cBhvr additive="base">
                                        <p:cTn id="11" dur="500" fill="hold"/>
                                        <p:tgtEl>
                                          <p:spTgt spid="1229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290" grpId="0" build="p" autoUpdateAnimBg="0" advAuto="0"/>
      <p:bldP spid="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2" name="Picture 4" descr="Картинка 9 из 1018">
            <a:hlinkClick r:id="rId2"/>
          </p:cNvPr>
          <p:cNvPicPr>
            <a:picLocks noChangeAspect="1" noChangeArrowheads="1"/>
          </p:cNvPicPr>
          <p:nvPr/>
        </p:nvPicPr>
        <p:blipFill>
          <a:blip r:embed="rId3" cstate="print"/>
          <a:srcRect/>
          <a:stretch>
            <a:fillRect/>
          </a:stretch>
        </p:blipFill>
        <p:spPr bwMode="auto">
          <a:xfrm>
            <a:off x="467544" y="3284984"/>
            <a:ext cx="3152775" cy="2209801"/>
          </a:xfrm>
          <a:prstGeom prst="rect">
            <a:avLst/>
          </a:prstGeom>
          <a:noFill/>
        </p:spPr>
      </p:pic>
      <p:pic>
        <p:nvPicPr>
          <p:cNvPr id="1026" name="Picture 2" descr="Файл:Somatotropine.GIF">
            <a:hlinkClick r:id="rId4"/>
          </p:cNvPr>
          <p:cNvPicPr>
            <a:picLocks noChangeAspect="1" noChangeArrowheads="1"/>
          </p:cNvPicPr>
          <p:nvPr/>
        </p:nvPicPr>
        <p:blipFill>
          <a:blip r:embed="rId5" cstate="print"/>
          <a:srcRect/>
          <a:stretch>
            <a:fillRect/>
          </a:stretch>
        </p:blipFill>
        <p:spPr bwMode="auto">
          <a:xfrm>
            <a:off x="7452320" y="116632"/>
            <a:ext cx="1440160" cy="977508"/>
          </a:xfrm>
          <a:prstGeom prst="rect">
            <a:avLst/>
          </a:prstGeom>
          <a:noFill/>
        </p:spPr>
      </p:pic>
      <p:sp>
        <p:nvSpPr>
          <p:cNvPr id="12290" name="Rectangle 2"/>
          <p:cNvSpPr>
            <a:spLocks noGrp="1" noChangeArrowheads="1"/>
          </p:cNvSpPr>
          <p:nvPr>
            <p:ph type="body" idx="1"/>
          </p:nvPr>
        </p:nvSpPr>
        <p:spPr>
          <a:xfrm>
            <a:off x="438939" y="800708"/>
            <a:ext cx="8856984" cy="1800200"/>
          </a:xfrm>
          <a:noFill/>
          <a:ln/>
        </p:spPr>
        <p:txBody>
          <a:bodyPr/>
          <a:lstStyle/>
          <a:p>
            <a:r>
              <a:rPr lang="en-US" b="1" dirty="0"/>
              <a:t>Disproportionate increase in hands and feet</a:t>
            </a:r>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0" name="Picture 2" descr="http://brainport.su/images/stories/2-15.jpg">
            <a:hlinkClick r:id="rId6"/>
          </p:cNvPr>
          <p:cNvPicPr>
            <a:picLocks noChangeAspect="1" noChangeArrowheads="1"/>
          </p:cNvPicPr>
          <p:nvPr/>
        </p:nvPicPr>
        <p:blipFill>
          <a:blip r:embed="rId7" cstate="print"/>
          <a:srcRect/>
          <a:stretch>
            <a:fillRect/>
          </a:stretch>
        </p:blipFill>
        <p:spPr bwMode="auto">
          <a:xfrm>
            <a:off x="467544" y="1628800"/>
            <a:ext cx="2314575" cy="1524001"/>
          </a:xfrm>
          <a:prstGeom prst="rect">
            <a:avLst/>
          </a:prstGeom>
          <a:noFill/>
        </p:spPr>
      </p:pic>
      <p:pic>
        <p:nvPicPr>
          <p:cNvPr id="53258" name="Picture 10" descr="http://www.grandex.ru/from_panel/2008-02/18-103248-gigantizm-2.jpg">
            <a:hlinkClick r:id="rId8"/>
          </p:cNvPr>
          <p:cNvPicPr>
            <a:picLocks noChangeAspect="1" noChangeArrowheads="1"/>
          </p:cNvPicPr>
          <p:nvPr/>
        </p:nvPicPr>
        <p:blipFill>
          <a:blip r:embed="rId9" cstate="print"/>
          <a:srcRect/>
          <a:stretch>
            <a:fillRect/>
          </a:stretch>
        </p:blipFill>
        <p:spPr bwMode="auto">
          <a:xfrm>
            <a:off x="3707904" y="1628800"/>
            <a:ext cx="1905000" cy="1905000"/>
          </a:xfrm>
          <a:prstGeom prst="rect">
            <a:avLst/>
          </a:prstGeom>
          <a:noFill/>
        </p:spPr>
      </p:pic>
      <p:pic>
        <p:nvPicPr>
          <p:cNvPr id="53260" name="Picture 12" descr="http://ll-media.tmz.com/2008/04/22/0422_kiel_reveal_getty_01-1.jpg"/>
          <p:cNvPicPr>
            <a:picLocks noChangeAspect="1" noChangeArrowheads="1"/>
          </p:cNvPicPr>
          <p:nvPr/>
        </p:nvPicPr>
        <p:blipFill>
          <a:blip r:embed="rId10" cstate="print"/>
          <a:srcRect/>
          <a:stretch>
            <a:fillRect/>
          </a:stretch>
        </p:blipFill>
        <p:spPr bwMode="auto">
          <a:xfrm>
            <a:off x="5652120" y="2060848"/>
            <a:ext cx="3028950" cy="4095750"/>
          </a:xfrm>
          <a:prstGeom prst="rect">
            <a:avLst/>
          </a:prstGeom>
          <a:noFill/>
        </p:spPr>
      </p:pic>
      <p:pic>
        <p:nvPicPr>
          <p:cNvPr id="53262" name="Picture 14" descr="Картинка 145 из 1018">
            <a:hlinkClick r:id="rId11"/>
          </p:cNvPr>
          <p:cNvPicPr>
            <a:picLocks noChangeAspect="1" noChangeArrowheads="1"/>
          </p:cNvPicPr>
          <p:nvPr/>
        </p:nvPicPr>
        <p:blipFill>
          <a:blip r:embed="rId12" cstate="print"/>
          <a:srcRect/>
          <a:stretch>
            <a:fillRect/>
          </a:stretch>
        </p:blipFill>
        <p:spPr bwMode="auto">
          <a:xfrm>
            <a:off x="3347864" y="3645024"/>
            <a:ext cx="2448272" cy="1589310"/>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Файл:Somatotropine.GIF">
            <a:hlinkClick r:id="rId2"/>
          </p:cNvPr>
          <p:cNvPicPr>
            <a:picLocks noChangeAspect="1" noChangeArrowheads="1"/>
          </p:cNvPicPr>
          <p:nvPr/>
        </p:nvPicPr>
        <p:blipFill>
          <a:blip r:embed="rId3" cstate="print"/>
          <a:srcRect/>
          <a:stretch>
            <a:fillRect/>
          </a:stretch>
        </p:blipFill>
        <p:spPr bwMode="auto">
          <a:xfrm>
            <a:off x="7452320" y="116632"/>
            <a:ext cx="1440160" cy="977508"/>
          </a:xfrm>
          <a:prstGeom prst="rect">
            <a:avLst/>
          </a:prstGeom>
          <a:noFill/>
        </p:spPr>
      </p:pic>
      <p:sp>
        <p:nvSpPr>
          <p:cNvPr id="12291" name="Rectangle 3"/>
          <p:cNvSpPr>
            <a:spLocks noGrp="1" noChangeArrowheads="1"/>
          </p:cNvSpPr>
          <p:nvPr>
            <p:ph type="title"/>
          </p:nvPr>
        </p:nvSpPr>
        <p:spPr>
          <a:xfrm>
            <a:off x="179512" y="116632"/>
            <a:ext cx="6264696" cy="576064"/>
          </a:xfrm>
          <a:solidFill>
            <a:srgbClr val="FFFFFF"/>
          </a:solidFill>
          <a:ln/>
        </p:spPr>
        <p:txBody>
          <a:bodyPr/>
          <a:lstStyle/>
          <a:p>
            <a:r>
              <a:rPr lang="en-US" b="1" dirty="0"/>
              <a:t>Acromegaly</a:t>
            </a:r>
          </a:p>
        </p:txBody>
      </p:sp>
      <p:sp>
        <p:nvSpPr>
          <p:cNvPr id="6" name="Rectangle 2"/>
          <p:cNvSpPr txBox="1">
            <a:spLocks noChangeArrowheads="1"/>
          </p:cNvSpPr>
          <p:nvPr/>
        </p:nvSpPr>
        <p:spPr bwMode="auto">
          <a:xfrm>
            <a:off x="1763688" y="806108"/>
            <a:ext cx="1656184" cy="576064"/>
          </a:xfrm>
          <a:prstGeom prst="rect">
            <a:avLst/>
          </a:prstGeom>
          <a:solidFill>
            <a:srgbClr val="FFFFFF"/>
          </a:solidFill>
          <a:ln w="9525">
            <a:noFill/>
            <a:miter lim="800000"/>
            <a:headEnd/>
            <a:tailEnd/>
          </a:ln>
        </p:spPr>
        <p:txBody>
          <a:bodyPr vert="horz" wrap="square" lIns="92075" tIns="46037" rIns="92075" bIns="46037" numCol="1" anchor="ctr" anchorCtr="0" compatLnSpc="1">
            <a:prstTxWarp prst="textNoShape">
              <a:avLst/>
            </a:prstTxWarp>
          </a:bodyPr>
          <a:lstStyle/>
          <a:p>
            <a:pPr lvl="0" eaLnBrk="1" hangingPunct="1">
              <a:defRPr/>
            </a:pPr>
            <a:r>
              <a:rPr lang="en-US" i="1" dirty="0"/>
              <a:t>clinic</a:t>
            </a:r>
            <a:endParaRPr kumimoji="1" lang="ru-RU" sz="2000" i="1" u="none" strike="noStrike" kern="0" cap="none" spc="0" normalizeH="0" baseline="0" noProof="0" dirty="0" smtClean="0">
              <a:ln>
                <a:noFill/>
              </a:ln>
              <a:solidFill>
                <a:schemeClr val="bg1">
                  <a:lumMod val="75000"/>
                </a:schemeClr>
              </a:solidFill>
              <a:effectLst/>
              <a:uLnTx/>
              <a:uFillTx/>
              <a:latin typeface="+mj-lt"/>
              <a:ea typeface="+mj-ea"/>
              <a:cs typeface="+mj-cs"/>
            </a:endParaRPr>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2" name="Таблица 11"/>
          <p:cNvGraphicFramePr>
            <a:graphicFrameLocks noGrp="1"/>
          </p:cNvGraphicFramePr>
          <p:nvPr>
            <p:extLst>
              <p:ext uri="{D42A27DB-BD31-4B8C-83A1-F6EECF244321}">
                <p14:modId xmlns:p14="http://schemas.microsoft.com/office/powerpoint/2010/main" val="3586414259"/>
              </p:ext>
            </p:extLst>
          </p:nvPr>
        </p:nvGraphicFramePr>
        <p:xfrm>
          <a:off x="251520" y="1268760"/>
          <a:ext cx="8640960" cy="550164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0">
                <a:tc>
                  <a:txBody>
                    <a:bodyPr/>
                    <a:lstStyle/>
                    <a:p>
                      <a:r>
                        <a:rPr lang="en-US" b="1">
                          <a:effectLst/>
                        </a:rPr>
                        <a:t>Symptom</a:t>
                      </a:r>
                      <a:endParaRPr lang="en-US"/>
                    </a:p>
                  </a:txBody>
                  <a:tcPr anchor="ctr"/>
                </a:tc>
                <a:tc>
                  <a:txBody>
                    <a:bodyPr/>
                    <a:lstStyle/>
                    <a:p>
                      <a:r>
                        <a:rPr lang="en-US" b="1">
                          <a:effectLst/>
                        </a:rPr>
                        <a:t>Cause</a:t>
                      </a:r>
                      <a:endParaRPr lang="en-US"/>
                    </a:p>
                  </a:txBody>
                  <a:tcPr anchor="ctr"/>
                </a:tc>
                <a:extLst>
                  <a:ext uri="{0D108BD9-81ED-4DB2-BD59-A6C34878D82A}">
                    <a16:rowId xmlns:a16="http://schemas.microsoft.com/office/drawing/2014/main" val="10000"/>
                  </a:ext>
                </a:extLst>
              </a:tr>
              <a:tr h="370840">
                <a:tc>
                  <a:txBody>
                    <a:bodyPr/>
                    <a:lstStyle/>
                    <a:p>
                      <a:r>
                        <a:rPr lang="en-US" b="1">
                          <a:effectLst/>
                        </a:rPr>
                        <a:t>Excessive sweating</a:t>
                      </a:r>
                      <a:endParaRPr lang="en-US"/>
                    </a:p>
                  </a:txBody>
                  <a:tcPr anchor="ctr"/>
                </a:tc>
                <a:tc>
                  <a:txBody>
                    <a:bodyPr/>
                    <a:lstStyle/>
                    <a:p>
                      <a:r>
                        <a:rPr lang="en-US" b="1">
                          <a:effectLst/>
                        </a:rPr>
                        <a:t>increased sweat glands and increased metabolism</a:t>
                      </a:r>
                      <a:endParaRPr lang="en-US"/>
                    </a:p>
                  </a:txBody>
                  <a:tcPr anchor="ctr"/>
                </a:tc>
                <a:extLst>
                  <a:ext uri="{0D108BD9-81ED-4DB2-BD59-A6C34878D82A}">
                    <a16:rowId xmlns:a16="http://schemas.microsoft.com/office/drawing/2014/main" val="10001"/>
                  </a:ext>
                </a:extLst>
              </a:tr>
              <a:tr h="370840">
                <a:tc>
                  <a:txBody>
                    <a:bodyPr/>
                    <a:lstStyle/>
                    <a:p>
                      <a:r>
                        <a:rPr lang="en-US" b="1" dirty="0">
                          <a:effectLst/>
                        </a:rPr>
                        <a:t>Carpal tunnel syndrome</a:t>
                      </a:r>
                      <a:endParaRPr lang="en-US" dirty="0"/>
                    </a:p>
                  </a:txBody>
                  <a:tcPr anchor="ctr"/>
                </a:tc>
                <a:tc>
                  <a:txBody>
                    <a:bodyPr/>
                    <a:lstStyle/>
                    <a:p>
                      <a:r>
                        <a:rPr lang="en-US" b="1">
                          <a:effectLst/>
                        </a:rPr>
                        <a:t>compression of the median nerve with hypertrophied tissue of the wrist joint</a:t>
                      </a:r>
                      <a:endParaRPr lang="en-US"/>
                    </a:p>
                  </a:txBody>
                  <a:tcPr anchor="ctr"/>
                </a:tc>
                <a:extLst>
                  <a:ext uri="{0D108BD9-81ED-4DB2-BD59-A6C34878D82A}">
                    <a16:rowId xmlns:a16="http://schemas.microsoft.com/office/drawing/2014/main" val="10002"/>
                  </a:ext>
                </a:extLst>
              </a:tr>
              <a:tr h="370840">
                <a:tc>
                  <a:txBody>
                    <a:bodyPr/>
                    <a:lstStyle/>
                    <a:p>
                      <a:r>
                        <a:rPr lang="en-US" b="1">
                          <a:effectLst/>
                        </a:rPr>
                        <a:t>Deforming arthrosis</a:t>
                      </a:r>
                      <a:endParaRPr lang="en-US"/>
                    </a:p>
                  </a:txBody>
                  <a:tcPr anchor="ctr"/>
                </a:tc>
                <a:tc>
                  <a:txBody>
                    <a:bodyPr/>
                    <a:lstStyle/>
                    <a:p>
                      <a:r>
                        <a:rPr lang="en-US" b="1">
                          <a:effectLst/>
                        </a:rPr>
                        <a:t>especially pronounced in large joints, develops secondarily due to tissue overgrowth and joint deformation (weight)</a:t>
                      </a:r>
                      <a:endParaRPr lang="en-US"/>
                    </a:p>
                  </a:txBody>
                  <a:tcPr anchor="ctr"/>
                </a:tc>
                <a:extLst>
                  <a:ext uri="{0D108BD9-81ED-4DB2-BD59-A6C34878D82A}">
                    <a16:rowId xmlns:a16="http://schemas.microsoft.com/office/drawing/2014/main" val="10003"/>
                  </a:ext>
                </a:extLst>
              </a:tr>
              <a:tr h="370840">
                <a:tc>
                  <a:txBody>
                    <a:bodyPr/>
                    <a:lstStyle/>
                    <a:p>
                      <a:r>
                        <a:rPr lang="en-US" b="1">
                          <a:effectLst/>
                        </a:rPr>
                        <a:t>Arterial hypertension</a:t>
                      </a:r>
                      <a:endParaRPr lang="en-US"/>
                    </a:p>
                  </a:txBody>
                  <a:tcPr anchor="ctr"/>
                </a:tc>
                <a:tc>
                  <a:txBody>
                    <a:bodyPr/>
                    <a:lstStyle/>
                    <a:p>
                      <a:r>
                        <a:rPr lang="en-US" b="1">
                          <a:effectLst/>
                        </a:rPr>
                        <a:t>myocardial hypertrophy, salt retention</a:t>
                      </a:r>
                      <a:endParaRPr lang="en-US"/>
                    </a:p>
                  </a:txBody>
                  <a:tcPr anchor="ctr"/>
                </a:tc>
                <a:extLst>
                  <a:ext uri="{0D108BD9-81ED-4DB2-BD59-A6C34878D82A}">
                    <a16:rowId xmlns:a16="http://schemas.microsoft.com/office/drawing/2014/main" val="10004"/>
                  </a:ext>
                </a:extLst>
              </a:tr>
              <a:tr h="370840">
                <a:tc>
                  <a:txBody>
                    <a:bodyPr/>
                    <a:lstStyle/>
                    <a:p>
                      <a:r>
                        <a:rPr lang="en-US" b="1">
                          <a:effectLst/>
                        </a:rPr>
                        <a:t>Diabetes</a:t>
                      </a:r>
                      <a:endParaRPr lang="en-US"/>
                    </a:p>
                  </a:txBody>
                  <a:tcPr anchor="ctr"/>
                </a:tc>
                <a:tc>
                  <a:txBody>
                    <a:bodyPr/>
                    <a:lstStyle/>
                    <a:p>
                      <a:r>
                        <a:rPr lang="en-US" b="1">
                          <a:effectLst/>
                        </a:rPr>
                        <a:t>STH counterinsular hormone</a:t>
                      </a:r>
                      <a:endParaRPr lang="en-US"/>
                    </a:p>
                  </a:txBody>
                  <a:tcPr anchor="ctr"/>
                </a:tc>
                <a:extLst>
                  <a:ext uri="{0D108BD9-81ED-4DB2-BD59-A6C34878D82A}">
                    <a16:rowId xmlns:a16="http://schemas.microsoft.com/office/drawing/2014/main" val="10005"/>
                  </a:ext>
                </a:extLst>
              </a:tr>
              <a:tr h="370840">
                <a:tc>
                  <a:txBody>
                    <a:bodyPr/>
                    <a:lstStyle/>
                    <a:p>
                      <a:r>
                        <a:rPr lang="en-US" b="1">
                          <a:effectLst/>
                        </a:rPr>
                        <a:t>Hypercalciuria, kidney stones</a:t>
                      </a:r>
                      <a:endParaRPr lang="en-US"/>
                    </a:p>
                  </a:txBody>
                  <a:tcPr anchor="ctr"/>
                </a:tc>
                <a:tc>
                  <a:txBody>
                    <a:bodyPr/>
                    <a:lstStyle/>
                    <a:p>
                      <a:r>
                        <a:rPr lang="en-US" b="1" dirty="0">
                          <a:effectLst/>
                        </a:rPr>
                        <a:t>STH stimulates the production of </a:t>
                      </a:r>
                      <a:r>
                        <a:rPr lang="en-US" b="1" dirty="0" err="1">
                          <a:effectLst/>
                        </a:rPr>
                        <a:t>Vit</a:t>
                      </a:r>
                      <a:r>
                        <a:rPr lang="en-US" b="1" dirty="0">
                          <a:effectLst/>
                        </a:rPr>
                        <a:t> D</a:t>
                      </a:r>
                      <a:endParaRPr lang="en-US" dirty="0"/>
                    </a:p>
                  </a:txBody>
                  <a:tcPr anchor="ctr"/>
                </a:tc>
                <a:extLst>
                  <a:ext uri="{0D108BD9-81ED-4DB2-BD59-A6C34878D82A}">
                    <a16:rowId xmlns:a16="http://schemas.microsoft.com/office/drawing/2014/main" val="10006"/>
                  </a:ext>
                </a:extLst>
              </a:tr>
              <a:tr h="370840">
                <a:tc>
                  <a:txBody>
                    <a:bodyPr/>
                    <a:lstStyle/>
                    <a:p>
                      <a:r>
                        <a:rPr lang="en-US" b="1" dirty="0" err="1">
                          <a:effectLst/>
                        </a:rPr>
                        <a:t>Visceromegaly</a:t>
                      </a:r>
                      <a:endParaRPr lang="en-US" dirty="0"/>
                    </a:p>
                  </a:txBody>
                  <a:tcPr anchor="ctr"/>
                </a:tc>
                <a:tc>
                  <a:txBody>
                    <a:bodyPr/>
                    <a:lstStyle/>
                    <a:p>
                      <a:r>
                        <a:rPr lang="en-US" b="1" dirty="0">
                          <a:effectLst/>
                        </a:rPr>
                        <a:t>STH stimulation (AH then HF)</a:t>
                      </a:r>
                      <a:endParaRPr lang="en-US" dirty="0"/>
                    </a:p>
                  </a:txBody>
                  <a:tcPr anchor="ctr"/>
                </a:tc>
                <a:extLst>
                  <a:ext uri="{0D108BD9-81ED-4DB2-BD59-A6C34878D82A}">
                    <a16:rowId xmlns:a16="http://schemas.microsoft.com/office/drawing/2014/main" val="10007"/>
                  </a:ext>
                </a:extLst>
              </a:tr>
              <a:tr h="370840">
                <a:tc>
                  <a:txBody>
                    <a:bodyPr/>
                    <a:lstStyle/>
                    <a:p>
                      <a:r>
                        <a:rPr lang="en-US" b="1" dirty="0">
                          <a:effectLst/>
                        </a:rPr>
                        <a:t>Weight gain</a:t>
                      </a:r>
                      <a:endParaRPr lang="en-US" dirty="0"/>
                    </a:p>
                  </a:txBody>
                  <a:tcPr anchor="ctr"/>
                </a:tc>
                <a:tc>
                  <a:txBody>
                    <a:bodyPr/>
                    <a:lstStyle/>
                    <a:p>
                      <a:r>
                        <a:rPr lang="en-US" b="1" dirty="0">
                          <a:effectLst/>
                        </a:rPr>
                        <a:t>Anabolic effect</a:t>
                      </a:r>
                      <a:endParaRPr lang="en-US" dirty="0"/>
                    </a:p>
                  </a:txBody>
                  <a:tcPr anchor="ctr"/>
                </a:tc>
                <a:extLst>
                  <a:ext uri="{0D108BD9-81ED-4DB2-BD59-A6C34878D82A}">
                    <a16:rowId xmlns:a16="http://schemas.microsoft.com/office/drawing/2014/main" val="10008"/>
                  </a:ext>
                </a:extLst>
              </a:tr>
            </a:tbl>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Файл:Somatotropine.GIF">
            <a:hlinkClick r:id="rId2"/>
          </p:cNvPr>
          <p:cNvPicPr>
            <a:picLocks noChangeAspect="1" noChangeArrowheads="1"/>
          </p:cNvPicPr>
          <p:nvPr/>
        </p:nvPicPr>
        <p:blipFill>
          <a:blip r:embed="rId3" cstate="print"/>
          <a:srcRect/>
          <a:stretch>
            <a:fillRect/>
          </a:stretch>
        </p:blipFill>
        <p:spPr bwMode="auto">
          <a:xfrm>
            <a:off x="7452320" y="116632"/>
            <a:ext cx="1440160" cy="977508"/>
          </a:xfrm>
          <a:prstGeom prst="rect">
            <a:avLst/>
          </a:prstGeom>
          <a:noFill/>
        </p:spPr>
      </p:pic>
      <p:sp>
        <p:nvSpPr>
          <p:cNvPr id="12291" name="Rectangle 3"/>
          <p:cNvSpPr>
            <a:spLocks noGrp="1" noChangeArrowheads="1"/>
          </p:cNvSpPr>
          <p:nvPr>
            <p:ph type="title"/>
          </p:nvPr>
        </p:nvSpPr>
        <p:spPr>
          <a:xfrm>
            <a:off x="179512" y="116632"/>
            <a:ext cx="6264696" cy="576064"/>
          </a:xfrm>
          <a:solidFill>
            <a:srgbClr val="FFFFFF"/>
          </a:solidFill>
          <a:ln/>
        </p:spPr>
        <p:txBody>
          <a:bodyPr/>
          <a:lstStyle/>
          <a:p>
            <a:r>
              <a:rPr lang="en-US" b="1" dirty="0"/>
              <a:t>Acromegaly</a:t>
            </a:r>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Rectangle 2"/>
          <p:cNvSpPr txBox="1">
            <a:spLocks noChangeArrowheads="1"/>
          </p:cNvSpPr>
          <p:nvPr/>
        </p:nvSpPr>
        <p:spPr bwMode="auto">
          <a:xfrm>
            <a:off x="287016" y="1412776"/>
            <a:ext cx="8856984" cy="18002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r>
              <a:rPr lang="en-US" dirty="0"/>
              <a:t>Symptoms of tumor progression:</a:t>
            </a:r>
            <a:endParaRPr lang="en-US" b="0" dirty="0"/>
          </a:p>
          <a:p>
            <a:r>
              <a:rPr lang="en-US" dirty="0"/>
              <a:t>1) Headaches;</a:t>
            </a:r>
            <a:endParaRPr lang="en-US" b="0" dirty="0"/>
          </a:p>
          <a:p>
            <a:r>
              <a:rPr lang="en-US" dirty="0"/>
              <a:t>2) Visual impairment;</a:t>
            </a:r>
            <a:endParaRPr lang="en-US" b="0" dirty="0"/>
          </a:p>
          <a:p>
            <a:r>
              <a:rPr lang="en-US" dirty="0"/>
              <a:t>3) An increase in the size of the Turkish saddle.</a:t>
            </a:r>
            <a:endParaRPr lang="en-US" b="0" dirty="0"/>
          </a:p>
          <a:p>
            <a:r>
              <a:rPr lang="ru-RU" dirty="0" smtClean="0"/>
              <a:t>.</a:t>
            </a:r>
            <a:endParaRPr lang="ru-RU" dirty="0"/>
          </a:p>
        </p:txBody>
      </p:sp>
      <p:pic>
        <p:nvPicPr>
          <p:cNvPr id="56322" name="Picture 2" descr="Картинка 6 из 567">
            <a:hlinkClick r:id="rId4"/>
          </p:cNvPr>
          <p:cNvPicPr>
            <a:picLocks noChangeAspect="1" noChangeArrowheads="1"/>
          </p:cNvPicPr>
          <p:nvPr/>
        </p:nvPicPr>
        <p:blipFill>
          <a:blip r:embed="rId5" cstate="print"/>
          <a:srcRect/>
          <a:stretch>
            <a:fillRect/>
          </a:stretch>
        </p:blipFill>
        <p:spPr bwMode="auto">
          <a:xfrm>
            <a:off x="6228184" y="1340768"/>
            <a:ext cx="2381250" cy="2400301"/>
          </a:xfrm>
          <a:prstGeom prst="rect">
            <a:avLst/>
          </a:prstGeom>
          <a:noFill/>
        </p:spPr>
      </p:pic>
      <p:pic>
        <p:nvPicPr>
          <p:cNvPr id="56324" name="Picture 4" descr="Картинка 11 из 567">
            <a:hlinkClick r:id="rId6"/>
          </p:cNvPr>
          <p:cNvPicPr>
            <a:picLocks noChangeAspect="1" noChangeArrowheads="1"/>
          </p:cNvPicPr>
          <p:nvPr/>
        </p:nvPicPr>
        <p:blipFill>
          <a:blip r:embed="rId7" cstate="print"/>
          <a:srcRect/>
          <a:stretch>
            <a:fillRect/>
          </a:stretch>
        </p:blipFill>
        <p:spPr bwMode="auto">
          <a:xfrm>
            <a:off x="539552" y="3212976"/>
            <a:ext cx="3096344" cy="2795796"/>
          </a:xfrm>
          <a:prstGeom prst="rect">
            <a:avLst/>
          </a:prstGeom>
          <a:noFill/>
        </p:spPr>
      </p:pic>
      <p:pic>
        <p:nvPicPr>
          <p:cNvPr id="56326" name="Picture 6" descr="Картинка 22 из 567">
            <a:hlinkClick r:id="rId8"/>
          </p:cNvPr>
          <p:cNvPicPr>
            <a:picLocks noChangeAspect="1" noChangeArrowheads="1"/>
          </p:cNvPicPr>
          <p:nvPr/>
        </p:nvPicPr>
        <p:blipFill>
          <a:blip r:embed="rId9" cstate="print"/>
          <a:srcRect/>
          <a:stretch>
            <a:fillRect/>
          </a:stretch>
        </p:blipFill>
        <p:spPr bwMode="auto">
          <a:xfrm>
            <a:off x="6444208" y="3933056"/>
            <a:ext cx="2057400" cy="2057401"/>
          </a:xfrm>
          <a:prstGeom prst="rect">
            <a:avLst/>
          </a:prstGeom>
          <a:noFill/>
        </p:spPr>
      </p:pic>
      <p:pic>
        <p:nvPicPr>
          <p:cNvPr id="56328" name="Picture 8" descr="Картинка 135 из 567">
            <a:hlinkClick r:id="rId10"/>
          </p:cNvPr>
          <p:cNvPicPr>
            <a:picLocks noChangeAspect="1" noChangeArrowheads="1"/>
          </p:cNvPicPr>
          <p:nvPr/>
        </p:nvPicPr>
        <p:blipFill>
          <a:blip r:embed="rId11" cstate="print"/>
          <a:srcRect/>
          <a:stretch>
            <a:fillRect/>
          </a:stretch>
        </p:blipFill>
        <p:spPr bwMode="auto">
          <a:xfrm>
            <a:off x="4067944" y="3068960"/>
            <a:ext cx="1919293" cy="2801888"/>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7"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536" y="476672"/>
            <a:ext cx="8352928" cy="1224136"/>
          </a:xfrm>
          <a:solidFill>
            <a:srgbClr val="330099"/>
          </a:solidFill>
        </p:spPr>
        <p:txBody>
          <a:bodyPr/>
          <a:lstStyle/>
          <a:p>
            <a:r>
              <a:rPr lang="en-US" b="1" dirty="0"/>
              <a:t>The main clinical symptoms and complications of acromegaly from the skin</a:t>
            </a:r>
          </a:p>
        </p:txBody>
      </p:sp>
      <p:sp>
        <p:nvSpPr>
          <p:cNvPr id="89091" name="Rectangle 3"/>
          <p:cNvSpPr>
            <a:spLocks noGrp="1" noChangeArrowheads="1"/>
          </p:cNvSpPr>
          <p:nvPr>
            <p:ph type="body" idx="1"/>
          </p:nvPr>
        </p:nvSpPr>
        <p:spPr>
          <a:xfrm>
            <a:off x="2195736" y="1772816"/>
            <a:ext cx="5484812" cy="4191000"/>
          </a:xfrm>
        </p:spPr>
        <p:txBody>
          <a:bodyPr/>
          <a:lstStyle/>
          <a:p>
            <a:r>
              <a:rPr lang="en-US" b="1" dirty="0" err="1"/>
              <a:t>Acantosis</a:t>
            </a:r>
            <a:r>
              <a:rPr lang="en-US" b="1" dirty="0"/>
              <a:t> </a:t>
            </a:r>
            <a:r>
              <a:rPr lang="en-US" b="1" dirty="0" err="1"/>
              <a:t>nigricans</a:t>
            </a:r>
            <a:endParaRPr lang="en-US" dirty="0"/>
          </a:p>
          <a:p>
            <a:r>
              <a:rPr lang="en-US" b="1" dirty="0"/>
              <a:t>Rough skin folds</a:t>
            </a:r>
            <a:endParaRPr lang="en-US" dirty="0"/>
          </a:p>
          <a:p>
            <a:r>
              <a:rPr lang="en-US" b="1" dirty="0" err="1"/>
              <a:t>Aspe</a:t>
            </a:r>
            <a:endParaRPr lang="en-US" dirty="0"/>
          </a:p>
          <a:p>
            <a:r>
              <a:rPr lang="en-US" b="1" dirty="0"/>
              <a:t>Hirsutism</a:t>
            </a:r>
            <a:endParaRPr lang="en-US" dirty="0"/>
          </a:p>
          <a:p>
            <a:r>
              <a:rPr lang="en-US" b="1" dirty="0"/>
              <a:t>Profuse sweating</a:t>
            </a:r>
            <a:endParaRPr lang="en-US" dirty="0"/>
          </a:p>
          <a:p>
            <a:r>
              <a:rPr lang="en-US" b="1" dirty="0"/>
              <a:t>Seborrhea</a:t>
            </a:r>
            <a:endParaRPr lang="en-US" dirty="0"/>
          </a:p>
          <a:p>
            <a:r>
              <a:rPr lang="en-US" b="1" dirty="0"/>
              <a:t>Warts</a:t>
            </a:r>
            <a:endParaRPr lang="en-US" dirty="0"/>
          </a:p>
          <a:p>
            <a:r>
              <a:rPr lang="en-US" b="1" dirty="0" err="1"/>
              <a:t>hydradenitis</a:t>
            </a:r>
            <a:endParaRPr lang="en-US" dirty="0"/>
          </a:p>
        </p:txBody>
      </p:sp>
      <p:pic>
        <p:nvPicPr>
          <p:cNvPr id="45058" name="Picture 2" descr="http://www.pharmocol.ru/uploads/posts/2010-02/1267280092_8415.jpg">
            <a:hlinkClick r:id="rId2"/>
          </p:cNvPr>
          <p:cNvPicPr>
            <a:picLocks noChangeAspect="1" noChangeArrowheads="1"/>
          </p:cNvPicPr>
          <p:nvPr/>
        </p:nvPicPr>
        <p:blipFill>
          <a:blip r:embed="rId3" cstate="print"/>
          <a:srcRect/>
          <a:stretch>
            <a:fillRect/>
          </a:stretch>
        </p:blipFill>
        <p:spPr bwMode="auto">
          <a:xfrm>
            <a:off x="107504" y="1844824"/>
            <a:ext cx="2119731" cy="1620417"/>
          </a:xfrm>
          <a:prstGeom prst="rect">
            <a:avLst/>
          </a:prstGeom>
          <a:noFill/>
        </p:spPr>
      </p:pic>
      <p:pic>
        <p:nvPicPr>
          <p:cNvPr id="45060" name="Picture 4" descr="http://dermline.ru/foto/w/5/borodavka_15-a-foto.jpg">
            <a:hlinkClick r:id="rId2"/>
          </p:cNvPr>
          <p:cNvPicPr>
            <a:picLocks noChangeAspect="1" noChangeArrowheads="1"/>
          </p:cNvPicPr>
          <p:nvPr/>
        </p:nvPicPr>
        <p:blipFill>
          <a:blip r:embed="rId4" cstate="print"/>
          <a:srcRect/>
          <a:stretch>
            <a:fillRect/>
          </a:stretch>
        </p:blipFill>
        <p:spPr bwMode="auto">
          <a:xfrm>
            <a:off x="5796136" y="4725144"/>
            <a:ext cx="3096344" cy="2054387"/>
          </a:xfrm>
          <a:prstGeom prst="rect">
            <a:avLst/>
          </a:prstGeom>
          <a:noFill/>
        </p:spPr>
      </p:pic>
      <p:pic>
        <p:nvPicPr>
          <p:cNvPr id="45062" name="Picture 6" descr="http://im2-tub-ru.yandex.net/i?id=482407131-01-72&amp;n=21">
            <a:hlinkClick r:id="rId5"/>
          </p:cNvPr>
          <p:cNvPicPr>
            <a:picLocks noChangeAspect="1" noChangeArrowheads="1"/>
          </p:cNvPicPr>
          <p:nvPr/>
        </p:nvPicPr>
        <p:blipFill>
          <a:blip r:embed="rId6" cstate="print"/>
          <a:srcRect/>
          <a:stretch>
            <a:fillRect/>
          </a:stretch>
        </p:blipFill>
        <p:spPr bwMode="auto">
          <a:xfrm>
            <a:off x="6732240" y="2276872"/>
            <a:ext cx="1828800" cy="1428750"/>
          </a:xfrm>
          <a:prstGeom prst="rect">
            <a:avLst/>
          </a:prstGeom>
          <a:noFill/>
        </p:spPr>
      </p:pic>
      <p:pic>
        <p:nvPicPr>
          <p:cNvPr id="45064" name="Picture 8" descr="http://sachatchenko.voila.net/Mutantes/Rasage04.jpg">
            <a:hlinkClick r:id="rId2"/>
          </p:cNvPr>
          <p:cNvPicPr>
            <a:picLocks noChangeAspect="1" noChangeArrowheads="1"/>
          </p:cNvPicPr>
          <p:nvPr/>
        </p:nvPicPr>
        <p:blipFill>
          <a:blip r:embed="rId7" cstate="print"/>
          <a:srcRect/>
          <a:stretch>
            <a:fillRect/>
          </a:stretch>
        </p:blipFill>
        <p:spPr bwMode="auto">
          <a:xfrm>
            <a:off x="179512" y="3717032"/>
            <a:ext cx="2016224" cy="2952896"/>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Файл:Somatotropine.GIF">
            <a:hlinkClick r:id="rId2"/>
          </p:cNvPr>
          <p:cNvPicPr>
            <a:picLocks noChangeAspect="1" noChangeArrowheads="1"/>
          </p:cNvPicPr>
          <p:nvPr/>
        </p:nvPicPr>
        <p:blipFill>
          <a:blip r:embed="rId3" cstate="print"/>
          <a:srcRect/>
          <a:stretch>
            <a:fillRect/>
          </a:stretch>
        </p:blipFill>
        <p:spPr bwMode="auto">
          <a:xfrm>
            <a:off x="7452320" y="116632"/>
            <a:ext cx="1440160" cy="977508"/>
          </a:xfrm>
          <a:prstGeom prst="rect">
            <a:avLst/>
          </a:prstGeom>
          <a:noFill/>
        </p:spPr>
      </p:pic>
      <p:sp>
        <p:nvSpPr>
          <p:cNvPr id="6" name="Rectangle 2"/>
          <p:cNvSpPr txBox="1">
            <a:spLocks noChangeArrowheads="1"/>
          </p:cNvSpPr>
          <p:nvPr/>
        </p:nvSpPr>
        <p:spPr bwMode="auto">
          <a:xfrm>
            <a:off x="3491880" y="476672"/>
            <a:ext cx="3384376" cy="576064"/>
          </a:xfrm>
          <a:prstGeom prst="rect">
            <a:avLst/>
          </a:prstGeom>
          <a:solidFill>
            <a:srgbClr val="FFFFFF"/>
          </a:solidFill>
          <a:ln w="9525">
            <a:noFill/>
            <a:miter lim="800000"/>
            <a:headEnd/>
            <a:tailEnd/>
          </a:ln>
        </p:spPr>
        <p:txBody>
          <a:bodyPr vert="horz" wrap="square" lIns="92075" tIns="46037" rIns="92075" bIns="46037" numCol="1" anchor="ctr" anchorCtr="0" compatLnSpc="1">
            <a:prstTxWarp prst="textNoShape">
              <a:avLst/>
            </a:prstTxWarp>
          </a:bodyPr>
          <a:lstStyle/>
          <a:p>
            <a:r>
              <a:rPr lang="en-US" dirty="0"/>
              <a:t>Acromegaly</a:t>
            </a:r>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Rectangle 2"/>
          <p:cNvSpPr txBox="1">
            <a:spLocks noChangeArrowheads="1"/>
          </p:cNvSpPr>
          <p:nvPr/>
        </p:nvSpPr>
        <p:spPr bwMode="auto">
          <a:xfrm>
            <a:off x="287016" y="1052736"/>
            <a:ext cx="8856984" cy="18002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r>
              <a:rPr lang="en-US" dirty="0"/>
              <a:t>1) The level of growth hormone in blood plasma is above 10 </a:t>
            </a:r>
            <a:r>
              <a:rPr lang="en-US" dirty="0" err="1"/>
              <a:t>pg</a:t>
            </a:r>
            <a:r>
              <a:rPr lang="en-US" dirty="0"/>
              <a:t> / ml (&gt; 250 </a:t>
            </a:r>
            <a:r>
              <a:rPr lang="en-US" dirty="0" err="1"/>
              <a:t>pmol</a:t>
            </a:r>
            <a:r>
              <a:rPr lang="en-US" dirty="0"/>
              <a:t> / l), the norm is 2-5 </a:t>
            </a:r>
            <a:r>
              <a:rPr lang="en-US" dirty="0" err="1"/>
              <a:t>pg</a:t>
            </a:r>
            <a:r>
              <a:rPr lang="en-US" dirty="0"/>
              <a:t> / ml (46-230 </a:t>
            </a:r>
            <a:r>
              <a:rPr lang="en-US" dirty="0" err="1"/>
              <a:t>pmol</a:t>
            </a:r>
            <a:r>
              <a:rPr lang="en-US" dirty="0"/>
              <a:t> / l).</a:t>
            </a:r>
            <a:endParaRPr lang="en-US" b="0" dirty="0"/>
          </a:p>
          <a:p>
            <a:r>
              <a:rPr lang="en-US" dirty="0"/>
              <a:t>2) In cases where the level of growth hormone is 5-10 ng / ml (230-250 </a:t>
            </a:r>
            <a:r>
              <a:rPr lang="en-US" dirty="0" err="1"/>
              <a:t>pmol</a:t>
            </a:r>
            <a:r>
              <a:rPr lang="en-US" dirty="0"/>
              <a:t> / l), a glucose load test is performed. Normally, an increase in plasma glucose inhibits the secretion of growth hormone and its concentration in the blood decreases to 2 ng / ml (93 </a:t>
            </a:r>
            <a:r>
              <a:rPr lang="en-US" dirty="0" err="1"/>
              <a:t>pmol</a:t>
            </a:r>
            <a:r>
              <a:rPr lang="en-US" dirty="0"/>
              <a:t> / l) and less after 45-60 minutes. With acromegaly, the concentration of growth hormone remains at the initial level and often increases. This is due to the autonomy of growth hormone secretion by the adenoma.</a:t>
            </a:r>
            <a:endParaRPr lang="en-US" b="0" dirty="0"/>
          </a:p>
          <a:p>
            <a:r>
              <a:rPr lang="en-US" dirty="0"/>
              <a:t>3) The rhythm of growth hormone secretion. Normally, the highest peak of growth hormone secretion is at night. In acromegaly, there is no nightly peak in secretion.</a:t>
            </a:r>
            <a:endParaRPr lang="en-US" b="0" dirty="0"/>
          </a:p>
          <a:p>
            <a:r>
              <a:rPr lang="ru-RU" sz="1800" dirty="0" smtClean="0"/>
              <a:t>.</a:t>
            </a:r>
            <a:r>
              <a:rPr lang="ru-RU" dirty="0" smtClean="0"/>
              <a:t> </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Файл:Somatotropine.GIF">
            <a:hlinkClick r:id="rId2"/>
          </p:cNvPr>
          <p:cNvPicPr>
            <a:picLocks noChangeAspect="1" noChangeArrowheads="1"/>
          </p:cNvPicPr>
          <p:nvPr/>
        </p:nvPicPr>
        <p:blipFill>
          <a:blip r:embed="rId3" cstate="print"/>
          <a:srcRect/>
          <a:stretch>
            <a:fillRect/>
          </a:stretch>
        </p:blipFill>
        <p:spPr bwMode="auto">
          <a:xfrm>
            <a:off x="7452320" y="116632"/>
            <a:ext cx="1440160" cy="977508"/>
          </a:xfrm>
          <a:prstGeom prst="rect">
            <a:avLst/>
          </a:prstGeom>
          <a:noFill/>
        </p:spPr>
      </p:pic>
      <p:sp>
        <p:nvSpPr>
          <p:cNvPr id="6" name="Rectangle 2"/>
          <p:cNvSpPr txBox="1">
            <a:spLocks noChangeArrowheads="1"/>
          </p:cNvSpPr>
          <p:nvPr/>
        </p:nvSpPr>
        <p:spPr bwMode="auto">
          <a:xfrm>
            <a:off x="3131840" y="476672"/>
            <a:ext cx="3528392" cy="576064"/>
          </a:xfrm>
          <a:prstGeom prst="rect">
            <a:avLst/>
          </a:prstGeom>
          <a:solidFill>
            <a:srgbClr val="FFFFFF"/>
          </a:solidFill>
          <a:ln w="9525">
            <a:noFill/>
            <a:miter lim="800000"/>
            <a:headEnd/>
            <a:tailEnd/>
          </a:ln>
        </p:spPr>
        <p:txBody>
          <a:bodyPr vert="horz" wrap="square" lIns="92075" tIns="46037" rIns="92075" bIns="46037" numCol="1" anchor="ctr" anchorCtr="0" compatLnSpc="1">
            <a:prstTxWarp prst="textNoShape">
              <a:avLst/>
            </a:prstTxWarp>
          </a:bodyPr>
          <a:lstStyle/>
          <a:p>
            <a:pPr lvl="0" algn="ctr" eaLnBrk="1" hangingPunct="1">
              <a:defRPr/>
            </a:pPr>
            <a:r>
              <a:rPr lang="en-US" i="1" dirty="0"/>
              <a:t>Diagnostics</a:t>
            </a:r>
            <a:endParaRPr kumimoji="1" lang="ru-RU" sz="2800" i="1" u="none" strike="noStrike" kern="0" cap="none" spc="0" normalizeH="0" baseline="0" noProof="0" dirty="0" smtClean="0">
              <a:ln>
                <a:noFill/>
              </a:ln>
              <a:solidFill>
                <a:schemeClr val="bg1">
                  <a:lumMod val="75000"/>
                </a:schemeClr>
              </a:solidFill>
              <a:effectLst/>
              <a:uLnTx/>
              <a:uFillTx/>
              <a:latin typeface="+mj-lt"/>
              <a:ea typeface="+mj-ea"/>
              <a:cs typeface="+mj-cs"/>
            </a:endParaRPr>
          </a:p>
        </p:txBody>
      </p:sp>
      <p:sp>
        <p:nvSpPr>
          <p:cNvPr id="1028" name="AutoShape 4" descr="http://www.hgh-therapy-information.com/wp-content/uploads/2009/03/human-growth-hormone-axi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Rectangle 2"/>
          <p:cNvSpPr txBox="1">
            <a:spLocks noChangeArrowheads="1"/>
          </p:cNvSpPr>
          <p:nvPr/>
        </p:nvSpPr>
        <p:spPr bwMode="auto">
          <a:xfrm>
            <a:off x="287016" y="1052736"/>
            <a:ext cx="8856984" cy="18002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r>
              <a:rPr lang="en-US" dirty="0"/>
              <a:t>4) Study of the concentration of IGF-1 in blood plasma. In all patients with acromegaly, the level of IGF-1 in the blood is higher than normal, which indicates an excess of growth hormone.</a:t>
            </a:r>
            <a:endParaRPr lang="en-US" b="0" dirty="0"/>
          </a:p>
          <a:p>
            <a:r>
              <a:rPr lang="en-US" dirty="0"/>
              <a:t>5) Test with </a:t>
            </a:r>
            <a:r>
              <a:rPr lang="en-US" dirty="0" err="1"/>
              <a:t>bromocriptine</a:t>
            </a:r>
            <a:r>
              <a:rPr lang="en-US" dirty="0"/>
              <a:t>. </a:t>
            </a:r>
            <a:r>
              <a:rPr lang="en-US" dirty="0" err="1"/>
              <a:t>Bromocriptine</a:t>
            </a:r>
            <a:r>
              <a:rPr lang="en-US" dirty="0"/>
              <a:t>, being a dopamine agonist, normally increases the secretion of growth hormone. In patients with acromegaly, </a:t>
            </a:r>
            <a:r>
              <a:rPr lang="en-US" dirty="0" err="1"/>
              <a:t>bromocriptine</a:t>
            </a:r>
            <a:r>
              <a:rPr lang="en-US" dirty="0"/>
              <a:t> paradoxically suppresses GH secretion.</a:t>
            </a:r>
            <a:endParaRPr lang="en-US" b="0" dirty="0"/>
          </a:p>
          <a:p>
            <a:r>
              <a:rPr lang="en-US" dirty="0"/>
              <a:t>6) In many patients with acromegaly, glucose tolerance may be impaired. Diabetes mellitus may be much less common. Diabetes is a consequence of insulin resistance caused by excess growth hormone.</a:t>
            </a:r>
            <a:endParaRPr lang="en-US" b="0"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Картинка 318 из 1018">
            <a:hlinkClick r:id="rId2"/>
          </p:cNvPr>
          <p:cNvPicPr>
            <a:picLocks noChangeAspect="1" noChangeArrowheads="1"/>
          </p:cNvPicPr>
          <p:nvPr/>
        </p:nvPicPr>
        <p:blipFill>
          <a:blip r:embed="rId3" cstate="print"/>
          <a:srcRect/>
          <a:stretch>
            <a:fillRect/>
          </a:stretch>
        </p:blipFill>
        <p:spPr bwMode="auto">
          <a:xfrm>
            <a:off x="611560" y="2276872"/>
            <a:ext cx="3267075" cy="2419351"/>
          </a:xfrm>
          <a:prstGeom prst="rect">
            <a:avLst/>
          </a:prstGeom>
          <a:noFill/>
        </p:spPr>
      </p:pic>
      <p:pic>
        <p:nvPicPr>
          <p:cNvPr id="20484" name="Picture 4" descr="Картинка 130 из 1018">
            <a:hlinkClick r:id="rId4"/>
          </p:cNvPr>
          <p:cNvPicPr>
            <a:picLocks noChangeAspect="1" noChangeArrowheads="1"/>
          </p:cNvPicPr>
          <p:nvPr/>
        </p:nvPicPr>
        <p:blipFill>
          <a:blip r:embed="rId5" cstate="print"/>
          <a:srcRect/>
          <a:stretch>
            <a:fillRect/>
          </a:stretch>
        </p:blipFill>
        <p:spPr bwMode="auto">
          <a:xfrm>
            <a:off x="3707904" y="2060848"/>
            <a:ext cx="4762500" cy="3114676"/>
          </a:xfrm>
          <a:prstGeom prst="rect">
            <a:avLst/>
          </a:prstGeom>
          <a:noFill/>
        </p:spPr>
      </p:pic>
      <p:pic>
        <p:nvPicPr>
          <p:cNvPr id="20486" name="Picture 6" descr="Картинка 100 из 567">
            <a:hlinkClick r:id="rId6"/>
          </p:cNvPr>
          <p:cNvPicPr>
            <a:picLocks noChangeAspect="1" noChangeArrowheads="1"/>
          </p:cNvPicPr>
          <p:nvPr/>
        </p:nvPicPr>
        <p:blipFill>
          <a:blip r:embed="rId7" cstate="print"/>
          <a:srcRect/>
          <a:stretch>
            <a:fillRect/>
          </a:stretch>
        </p:blipFill>
        <p:spPr bwMode="auto">
          <a:xfrm>
            <a:off x="971600" y="4365104"/>
            <a:ext cx="2520280" cy="1842955"/>
          </a:xfrm>
          <a:prstGeom prst="rect">
            <a:avLst/>
          </a:prstGeom>
          <a:noFill/>
        </p:spPr>
      </p:pic>
      <p:sp>
        <p:nvSpPr>
          <p:cNvPr id="7" name="Rectangle 3"/>
          <p:cNvSpPr>
            <a:spLocks noGrp="1" noChangeArrowheads="1"/>
          </p:cNvSpPr>
          <p:nvPr>
            <p:ph type="title"/>
          </p:nvPr>
        </p:nvSpPr>
        <p:spPr>
          <a:xfrm>
            <a:off x="539552" y="692696"/>
            <a:ext cx="6264696" cy="576064"/>
          </a:xfrm>
          <a:solidFill>
            <a:srgbClr val="FFFFFF"/>
          </a:solidFill>
          <a:ln/>
        </p:spPr>
        <p:txBody>
          <a:bodyPr/>
          <a:lstStyle/>
          <a:p>
            <a:r>
              <a:rPr lang="en-US" b="1" dirty="0"/>
              <a:t>Acromegaly</a:t>
            </a:r>
          </a:p>
        </p:txBody>
      </p:sp>
      <p:sp>
        <p:nvSpPr>
          <p:cNvPr id="8" name="Rectangle 2"/>
          <p:cNvSpPr txBox="1">
            <a:spLocks noChangeArrowheads="1"/>
          </p:cNvSpPr>
          <p:nvPr/>
        </p:nvSpPr>
        <p:spPr bwMode="auto">
          <a:xfrm>
            <a:off x="1259632" y="1448614"/>
            <a:ext cx="2952328" cy="576064"/>
          </a:xfrm>
          <a:prstGeom prst="rect">
            <a:avLst/>
          </a:prstGeom>
          <a:solidFill>
            <a:srgbClr val="FFFFFF"/>
          </a:solidFill>
          <a:ln w="9525">
            <a:noFill/>
            <a:miter lim="800000"/>
            <a:headEnd/>
            <a:tailEnd/>
          </a:ln>
        </p:spPr>
        <p:txBody>
          <a:bodyPr vert="horz" wrap="square" lIns="92075" tIns="46037" rIns="92075" bIns="46037" numCol="1" anchor="ctr" anchorCtr="0" compatLnSpc="1">
            <a:prstTxWarp prst="textNoShape">
              <a:avLst/>
            </a:prstTxWarp>
          </a:bodyPr>
          <a:lstStyle/>
          <a:p>
            <a:pPr lvl="0" eaLnBrk="1" hangingPunct="1">
              <a:defRPr/>
            </a:pPr>
            <a:r>
              <a:rPr lang="en-US" i="1" dirty="0"/>
              <a:t>Treatment - operative</a:t>
            </a:r>
            <a:endParaRPr kumimoji="1" lang="ru-RU" sz="2000" i="1" u="none" strike="noStrike" kern="0" cap="none" spc="0" normalizeH="0" baseline="0" noProof="0" dirty="0" smtClean="0">
              <a:ln>
                <a:noFill/>
              </a:ln>
              <a:solidFill>
                <a:schemeClr val="bg1">
                  <a:lumMod val="75000"/>
                </a:schemeClr>
              </a:solidFill>
              <a:effectLst/>
              <a:uLnTx/>
              <a:uFillTx/>
              <a:latin typeface="+mj-lt"/>
              <a:ea typeface="+mj-ea"/>
              <a:cs typeface="+mj-cs"/>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539552" y="692696"/>
            <a:ext cx="6264696" cy="576064"/>
          </a:xfrm>
          <a:solidFill>
            <a:srgbClr val="FFFFFF"/>
          </a:solidFill>
          <a:ln/>
        </p:spPr>
        <p:txBody>
          <a:bodyPr/>
          <a:lstStyle/>
          <a:p>
            <a:r>
              <a:rPr lang="en-US" b="1" dirty="0"/>
              <a:t>Acromegaly</a:t>
            </a:r>
            <a:br>
              <a:rPr lang="en-US" b="1" dirty="0"/>
            </a:br>
            <a:r>
              <a:rPr lang="ru-RU" sz="3200" b="1" dirty="0" smtClean="0">
                <a:solidFill>
                  <a:srgbClr val="0000FF"/>
                </a:solidFill>
              </a:rPr>
              <a:t> </a:t>
            </a:r>
            <a:endParaRPr lang="ru-RU" sz="3200" b="1" dirty="0">
              <a:solidFill>
                <a:srgbClr val="0000FF"/>
              </a:solidFill>
            </a:endParaRPr>
          </a:p>
        </p:txBody>
      </p:sp>
      <p:sp>
        <p:nvSpPr>
          <p:cNvPr id="8" name="Rectangle 2"/>
          <p:cNvSpPr txBox="1">
            <a:spLocks noChangeArrowheads="1"/>
          </p:cNvSpPr>
          <p:nvPr/>
        </p:nvSpPr>
        <p:spPr bwMode="auto">
          <a:xfrm>
            <a:off x="539552" y="1268760"/>
            <a:ext cx="2952328" cy="576064"/>
          </a:xfrm>
          <a:prstGeom prst="rect">
            <a:avLst/>
          </a:prstGeom>
          <a:solidFill>
            <a:srgbClr val="FFFFFF"/>
          </a:solidFill>
          <a:ln w="9525">
            <a:noFill/>
            <a:miter lim="800000"/>
            <a:headEnd/>
            <a:tailEnd/>
          </a:ln>
        </p:spPr>
        <p:txBody>
          <a:bodyPr vert="horz" wrap="square" lIns="92075" tIns="46037" rIns="92075" bIns="46037" numCol="1" anchor="ctr" anchorCtr="0" compatLnSpc="1">
            <a:prstTxWarp prst="textNoShape">
              <a:avLst/>
            </a:prstTxWarp>
          </a:bodyPr>
          <a:lstStyle/>
          <a:p>
            <a:pPr lvl="0" eaLnBrk="1" hangingPunct="1">
              <a:defRPr/>
            </a:pPr>
            <a:r>
              <a:rPr lang="en-US" i="1" dirty="0"/>
              <a:t>Treatment - conservative</a:t>
            </a:r>
            <a:endParaRPr kumimoji="1" lang="ru-RU" sz="2000" i="1" u="none" strike="noStrike" kern="0" cap="none" spc="0" normalizeH="0" baseline="0" noProof="0" dirty="0" smtClean="0">
              <a:ln>
                <a:noFill/>
              </a:ln>
              <a:solidFill>
                <a:schemeClr val="bg1">
                  <a:lumMod val="75000"/>
                </a:schemeClr>
              </a:solidFill>
              <a:effectLst/>
              <a:uLnTx/>
              <a:uFillTx/>
              <a:latin typeface="+mj-lt"/>
              <a:ea typeface="+mj-ea"/>
              <a:cs typeface="+mj-cs"/>
            </a:endParaRPr>
          </a:p>
        </p:txBody>
      </p:sp>
      <p:sp>
        <p:nvSpPr>
          <p:cNvPr id="11" name="TextBox 10"/>
          <p:cNvSpPr txBox="1"/>
          <p:nvPr/>
        </p:nvSpPr>
        <p:spPr>
          <a:xfrm>
            <a:off x="683568" y="2996952"/>
            <a:ext cx="7992888" cy="4093428"/>
          </a:xfrm>
          <a:prstGeom prst="rect">
            <a:avLst/>
          </a:prstGeom>
          <a:noFill/>
        </p:spPr>
        <p:txBody>
          <a:bodyPr wrap="square" rtlCol="0">
            <a:spAutoFit/>
          </a:bodyPr>
          <a:lstStyle/>
          <a:p>
            <a:r>
              <a:rPr lang="en-US" dirty="0" err="1"/>
              <a:t>Telegammotherapy</a:t>
            </a:r>
            <a:r>
              <a:rPr lang="en-US" dirty="0"/>
              <a:t> </a:t>
            </a:r>
            <a:r>
              <a:rPr lang="en-US" b="0" dirty="0"/>
              <a:t>in a total dose of 4500-5000 Rad is successful in 60-80% of patients. However, the effect occurs slowly over 2-5 years.</a:t>
            </a:r>
          </a:p>
          <a:p>
            <a:r>
              <a:rPr lang="en-US" dirty="0"/>
              <a:t>Proton beam </a:t>
            </a:r>
            <a:r>
              <a:rPr lang="en-US" b="0" dirty="0"/>
              <a:t>(irradiation by heavy particles) to the pituitary gland. In these cases, the normalization of the level of growth hormone in the blood serum &lt;5 ng / ml occurs faster than with </a:t>
            </a:r>
            <a:r>
              <a:rPr lang="en-US" b="0" dirty="0" err="1"/>
              <a:t>telegammotherapy</a:t>
            </a:r>
            <a:r>
              <a:rPr lang="en-US" b="0" dirty="0"/>
              <a:t>.</a:t>
            </a:r>
          </a:p>
          <a:p>
            <a:r>
              <a:rPr lang="en-US" dirty="0"/>
              <a:t>Treatment by implantation of radioactive gold into the tumor is effective in 70% of patients, but it is carried out only in certain centers.</a:t>
            </a:r>
            <a:endParaRPr lang="en-US" b="0" dirty="0"/>
          </a:p>
          <a:p>
            <a:endParaRPr lang="ru-RU" sz="2000" dirty="0"/>
          </a:p>
        </p:txBody>
      </p:sp>
      <p:pic>
        <p:nvPicPr>
          <p:cNvPr id="1026" name="Picture 2" descr="Картинка 12 из 6506">
            <a:hlinkClick r:id="rId2"/>
          </p:cNvPr>
          <p:cNvPicPr>
            <a:picLocks noChangeAspect="1" noChangeArrowheads="1"/>
          </p:cNvPicPr>
          <p:nvPr/>
        </p:nvPicPr>
        <p:blipFill>
          <a:blip r:embed="rId3" cstate="print"/>
          <a:srcRect/>
          <a:stretch>
            <a:fillRect/>
          </a:stretch>
        </p:blipFill>
        <p:spPr bwMode="auto">
          <a:xfrm>
            <a:off x="3347864" y="1268760"/>
            <a:ext cx="2592288" cy="1676953"/>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539552" y="692696"/>
            <a:ext cx="6264696" cy="576064"/>
          </a:xfrm>
          <a:solidFill>
            <a:srgbClr val="FFFFFF"/>
          </a:solidFill>
          <a:ln/>
        </p:spPr>
        <p:txBody>
          <a:bodyPr/>
          <a:lstStyle/>
          <a:p>
            <a:r>
              <a:rPr lang="en-US" b="1" dirty="0"/>
              <a:t>Acromegaly</a:t>
            </a:r>
            <a:br>
              <a:rPr lang="en-US" b="1" dirty="0"/>
            </a:br>
            <a:r>
              <a:rPr lang="en-US" b="1" i="1" dirty="0"/>
              <a:t>Treatment - conservative</a:t>
            </a:r>
            <a:endParaRPr lang="en-US" dirty="0"/>
          </a:p>
        </p:txBody>
      </p:sp>
      <p:sp>
        <p:nvSpPr>
          <p:cNvPr id="10" name="TextBox 9"/>
          <p:cNvSpPr txBox="1"/>
          <p:nvPr/>
        </p:nvSpPr>
        <p:spPr>
          <a:xfrm>
            <a:off x="467544" y="3068960"/>
            <a:ext cx="8208912" cy="2308324"/>
          </a:xfrm>
          <a:prstGeom prst="rect">
            <a:avLst/>
          </a:prstGeom>
          <a:noFill/>
        </p:spPr>
        <p:txBody>
          <a:bodyPr wrap="square" rtlCol="0">
            <a:spAutoFit/>
          </a:bodyPr>
          <a:lstStyle/>
          <a:p>
            <a:r>
              <a:rPr lang="en-US" dirty="0" err="1" smtClean="0"/>
              <a:t>Sandostatin</a:t>
            </a:r>
            <a:r>
              <a:rPr lang="en-US" dirty="0" smtClean="0"/>
              <a:t> </a:t>
            </a:r>
            <a:r>
              <a:rPr lang="en-US" dirty="0"/>
              <a:t>- </a:t>
            </a:r>
            <a:r>
              <a:rPr lang="en-US" b="0" dirty="0"/>
              <a:t>LAR - 30 mg intramuscularly 1 time in 2-3 weeks</a:t>
            </a:r>
          </a:p>
          <a:p>
            <a:r>
              <a:rPr lang="en-US" dirty="0" err="1"/>
              <a:t>Lanreotide</a:t>
            </a:r>
            <a:r>
              <a:rPr lang="en-US" dirty="0"/>
              <a:t> (</a:t>
            </a:r>
            <a:r>
              <a:rPr lang="en-US" dirty="0" err="1"/>
              <a:t>somatulin</a:t>
            </a:r>
            <a:r>
              <a:rPr lang="en-US" dirty="0"/>
              <a:t>) </a:t>
            </a:r>
            <a:r>
              <a:rPr lang="en-US" b="0" dirty="0"/>
              <a:t>- 10-30 mg intramuscularly 1 time in 28 days - the effectiveness of reducing STH and IRF-1 65-70%; in 20-50%, a decrease in the volume of adenoma is more than 45% of the original </a:t>
            </a:r>
            <a:r>
              <a:rPr lang="en-US" b="0" i="1" dirty="0"/>
              <a:t>.</a:t>
            </a:r>
            <a:endParaRPr lang="en-US" b="0" dirty="0"/>
          </a:p>
          <a:p>
            <a:endParaRPr lang="ru-RU" dirty="0" smtClean="0">
              <a:solidFill>
                <a:srgbClr val="0000FF"/>
              </a:solidFill>
            </a:endParaRPr>
          </a:p>
        </p:txBody>
      </p:sp>
      <p:pic>
        <p:nvPicPr>
          <p:cNvPr id="2050" name="Picture 2" descr="http://media.nowpublic.net/images/32/7/327a3dc96ffedfe7fe1fe07d6f10a1ac.jpg">
            <a:hlinkClick r:id="rId2"/>
          </p:cNvPr>
          <p:cNvPicPr>
            <a:picLocks noChangeAspect="1" noChangeArrowheads="1"/>
          </p:cNvPicPr>
          <p:nvPr/>
        </p:nvPicPr>
        <p:blipFill>
          <a:blip r:embed="rId3" cstate="print"/>
          <a:srcRect/>
          <a:stretch>
            <a:fillRect/>
          </a:stretch>
        </p:blipFill>
        <p:spPr bwMode="auto">
          <a:xfrm>
            <a:off x="6934762" y="692696"/>
            <a:ext cx="1453662" cy="1224136"/>
          </a:xfrm>
          <a:prstGeom prst="rect">
            <a:avLst/>
          </a:prstGeom>
          <a:noFill/>
        </p:spPr>
      </p:pic>
      <p:sp>
        <p:nvSpPr>
          <p:cNvPr id="6" name="Rectangle 3"/>
          <p:cNvSpPr txBox="1">
            <a:spLocks noChangeArrowheads="1"/>
          </p:cNvSpPr>
          <p:nvPr/>
        </p:nvSpPr>
        <p:spPr bwMode="auto">
          <a:xfrm>
            <a:off x="467544" y="1988840"/>
            <a:ext cx="8229600" cy="936104"/>
          </a:xfrm>
          <a:prstGeom prst="rect">
            <a:avLst/>
          </a:prstGeom>
          <a:solidFill>
            <a:srgbClr val="0000FF"/>
          </a:solidFill>
          <a:ln w="9525">
            <a:noFill/>
            <a:miter lim="800000"/>
            <a:headEnd/>
            <a:tailEnd/>
          </a:ln>
        </p:spPr>
        <p:txBody>
          <a:bodyPr vert="horz" wrap="square" lIns="92075" tIns="46037" rIns="92075" bIns="46037" numCol="1" anchor="t" anchorCtr="0" compatLnSpc="1">
            <a:prstTxWarp prst="textNoShape">
              <a:avLst/>
            </a:prstTxWarp>
          </a:bodyPr>
          <a:lstStyle/>
          <a:p>
            <a:r>
              <a:rPr lang="en-US" sz="2000" dirty="0"/>
              <a:t>Somatostatin - 14-amino acid cyclic peptide: reduces GH</a:t>
            </a:r>
            <a:endParaRPr lang="en-US" sz="2000" b="0"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619672" y="620688"/>
            <a:ext cx="6120680" cy="685800"/>
          </a:xfrm>
          <a:noFill/>
          <a:ln/>
        </p:spPr>
        <p:txBody>
          <a:bodyPr/>
          <a:lstStyle/>
          <a:p>
            <a:r>
              <a:rPr lang="en-US" b="1" dirty="0"/>
              <a:t>Tumors of the adenohypophysis</a:t>
            </a:r>
          </a:p>
        </p:txBody>
      </p:sp>
      <p:sp>
        <p:nvSpPr>
          <p:cNvPr id="6" name="TextBox 5"/>
          <p:cNvSpPr txBox="1"/>
          <p:nvPr/>
        </p:nvSpPr>
        <p:spPr>
          <a:xfrm>
            <a:off x="755576" y="2492896"/>
            <a:ext cx="3168352" cy="523220"/>
          </a:xfrm>
          <a:prstGeom prst="rect">
            <a:avLst/>
          </a:prstGeom>
          <a:solidFill>
            <a:srgbClr val="FFFFFF"/>
          </a:solidFill>
        </p:spPr>
        <p:txBody>
          <a:bodyPr wrap="square" rtlCol="0">
            <a:spAutoFit/>
          </a:bodyPr>
          <a:lstStyle/>
          <a:p>
            <a:r>
              <a:rPr lang="en-US" dirty="0"/>
              <a:t>Hormone active</a:t>
            </a:r>
            <a:r>
              <a:rPr lang="ru-RU" sz="2800" dirty="0" smtClean="0">
                <a:solidFill>
                  <a:srgbClr val="0000FF"/>
                </a:solidFill>
              </a:rPr>
              <a:t> </a:t>
            </a:r>
            <a:endParaRPr lang="ru-RU" sz="2800" dirty="0">
              <a:solidFill>
                <a:srgbClr val="0000FF"/>
              </a:solidFill>
            </a:endParaRPr>
          </a:p>
        </p:txBody>
      </p:sp>
      <p:sp>
        <p:nvSpPr>
          <p:cNvPr id="7" name="TextBox 6"/>
          <p:cNvSpPr txBox="1"/>
          <p:nvPr/>
        </p:nvSpPr>
        <p:spPr>
          <a:xfrm>
            <a:off x="4499992" y="2132856"/>
            <a:ext cx="3672408" cy="461665"/>
          </a:xfrm>
          <a:prstGeom prst="rect">
            <a:avLst/>
          </a:prstGeom>
          <a:solidFill>
            <a:srgbClr val="FFFFFF"/>
          </a:solidFill>
        </p:spPr>
        <p:txBody>
          <a:bodyPr wrap="square" rtlCol="0">
            <a:spAutoFit/>
          </a:bodyPr>
          <a:lstStyle/>
          <a:p>
            <a:pPr algn="ctr"/>
            <a:r>
              <a:rPr lang="en-US" dirty="0"/>
              <a:t>Hormone </a:t>
            </a:r>
            <a:r>
              <a:rPr lang="en-US" dirty="0" err="1"/>
              <a:t>INactive</a:t>
            </a:r>
            <a:r>
              <a:rPr lang="en-US" dirty="0"/>
              <a:t> 23%</a:t>
            </a:r>
            <a:endParaRPr lang="ru-RU" sz="2800" dirty="0">
              <a:solidFill>
                <a:srgbClr val="0000FF"/>
              </a:solidFill>
            </a:endParaRPr>
          </a:p>
        </p:txBody>
      </p:sp>
      <p:sp>
        <p:nvSpPr>
          <p:cNvPr id="8" name="Стрелка вниз 7"/>
          <p:cNvSpPr/>
          <p:nvPr/>
        </p:nvSpPr>
        <p:spPr bwMode="auto">
          <a:xfrm rot="1887212">
            <a:off x="2772765" y="1383451"/>
            <a:ext cx="432048" cy="953342"/>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9" name="Стрелка вниз 8"/>
          <p:cNvSpPr/>
          <p:nvPr/>
        </p:nvSpPr>
        <p:spPr bwMode="auto">
          <a:xfrm rot="19344196">
            <a:off x="4518261" y="1305532"/>
            <a:ext cx="432048" cy="915115"/>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4067944" y="3284984"/>
            <a:ext cx="3960440" cy="461665"/>
          </a:xfrm>
          <a:prstGeom prst="rect">
            <a:avLst/>
          </a:prstGeom>
          <a:solidFill>
            <a:srgbClr val="FFFFFF"/>
          </a:solidFill>
        </p:spPr>
        <p:txBody>
          <a:bodyPr wrap="square" rtlCol="0">
            <a:spAutoFit/>
          </a:bodyPr>
          <a:lstStyle/>
          <a:p>
            <a:pPr algn="ctr"/>
            <a:r>
              <a:rPr lang="en-US" dirty="0" err="1"/>
              <a:t>Prolactinoma</a:t>
            </a:r>
            <a:r>
              <a:rPr lang="en-US" dirty="0"/>
              <a:t> 27%</a:t>
            </a:r>
            <a:endParaRPr lang="ru-RU" sz="2800" dirty="0">
              <a:solidFill>
                <a:srgbClr val="C00000"/>
              </a:solidFill>
            </a:endParaRPr>
          </a:p>
        </p:txBody>
      </p:sp>
      <p:sp>
        <p:nvSpPr>
          <p:cNvPr id="11" name="TextBox 10"/>
          <p:cNvSpPr txBox="1"/>
          <p:nvPr/>
        </p:nvSpPr>
        <p:spPr>
          <a:xfrm>
            <a:off x="3203848" y="3861048"/>
            <a:ext cx="4824536" cy="461665"/>
          </a:xfrm>
          <a:prstGeom prst="rect">
            <a:avLst/>
          </a:prstGeom>
          <a:solidFill>
            <a:srgbClr val="FFFFFF"/>
          </a:solidFill>
        </p:spPr>
        <p:txBody>
          <a:bodyPr wrap="square" rtlCol="0">
            <a:spAutoFit/>
          </a:bodyPr>
          <a:lstStyle/>
          <a:p>
            <a:pPr algn="ctr"/>
            <a:r>
              <a:rPr lang="en-US" dirty="0"/>
              <a:t>ACTH-secreting 15%</a:t>
            </a:r>
            <a:endParaRPr lang="ru-RU" sz="2800" dirty="0">
              <a:solidFill>
                <a:srgbClr val="C00000"/>
              </a:solidFill>
            </a:endParaRPr>
          </a:p>
        </p:txBody>
      </p:sp>
      <p:sp>
        <p:nvSpPr>
          <p:cNvPr id="12" name="TextBox 11"/>
          <p:cNvSpPr txBox="1"/>
          <p:nvPr/>
        </p:nvSpPr>
        <p:spPr>
          <a:xfrm>
            <a:off x="1080495" y="5636337"/>
            <a:ext cx="7272808" cy="461665"/>
          </a:xfrm>
          <a:prstGeom prst="rect">
            <a:avLst/>
          </a:prstGeom>
          <a:solidFill>
            <a:srgbClr val="FFFFFF"/>
          </a:solidFill>
        </p:spPr>
        <p:txBody>
          <a:bodyPr wrap="square" rtlCol="0">
            <a:spAutoFit/>
          </a:bodyPr>
          <a:lstStyle/>
          <a:p>
            <a:pPr algn="ctr"/>
            <a:r>
              <a:rPr lang="en-US" dirty="0"/>
              <a:t>TSH-secreting 1%</a:t>
            </a:r>
            <a:endParaRPr lang="ru-RU" sz="2800" dirty="0">
              <a:solidFill>
                <a:srgbClr val="C00000"/>
              </a:solidFill>
            </a:endParaRPr>
          </a:p>
        </p:txBody>
      </p:sp>
      <p:sp>
        <p:nvSpPr>
          <p:cNvPr id="13" name="TextBox 12"/>
          <p:cNvSpPr txBox="1"/>
          <p:nvPr/>
        </p:nvSpPr>
        <p:spPr>
          <a:xfrm>
            <a:off x="1403648" y="5085184"/>
            <a:ext cx="6624736" cy="461665"/>
          </a:xfrm>
          <a:prstGeom prst="rect">
            <a:avLst/>
          </a:prstGeom>
          <a:solidFill>
            <a:srgbClr val="FFFFFF"/>
          </a:solidFill>
        </p:spPr>
        <p:txBody>
          <a:bodyPr wrap="square" rtlCol="0">
            <a:spAutoFit/>
          </a:bodyPr>
          <a:lstStyle/>
          <a:p>
            <a:pPr algn="ctr"/>
            <a:r>
              <a:rPr lang="en-US" dirty="0"/>
              <a:t>LH or FSH-secreting 8%</a:t>
            </a:r>
            <a:endParaRPr lang="ru-RU" sz="2800" dirty="0">
              <a:solidFill>
                <a:srgbClr val="C00000"/>
              </a:solidFill>
            </a:endParaRPr>
          </a:p>
        </p:txBody>
      </p:sp>
      <p:sp>
        <p:nvSpPr>
          <p:cNvPr id="14" name="TextBox 13"/>
          <p:cNvSpPr txBox="1"/>
          <p:nvPr/>
        </p:nvSpPr>
        <p:spPr>
          <a:xfrm>
            <a:off x="2483768" y="4471392"/>
            <a:ext cx="5688632" cy="461665"/>
          </a:xfrm>
          <a:prstGeom prst="rect">
            <a:avLst/>
          </a:prstGeom>
          <a:solidFill>
            <a:srgbClr val="FFFFFF"/>
          </a:solidFill>
        </p:spPr>
        <p:txBody>
          <a:bodyPr wrap="square" rtlCol="0">
            <a:spAutoFit/>
          </a:bodyPr>
          <a:lstStyle/>
          <a:p>
            <a:pPr algn="ctr"/>
            <a:r>
              <a:rPr lang="en-US" dirty="0"/>
              <a:t>Mixed 12%</a:t>
            </a:r>
            <a:endParaRPr lang="ru-RU" sz="2800" dirty="0">
              <a:solidFill>
                <a:srgbClr val="C00000"/>
              </a:solidFill>
            </a:endParaRPr>
          </a:p>
        </p:txBody>
      </p:sp>
      <p:sp>
        <p:nvSpPr>
          <p:cNvPr id="15" name="Стрелка вниз 14"/>
          <p:cNvSpPr/>
          <p:nvPr/>
        </p:nvSpPr>
        <p:spPr bwMode="auto">
          <a:xfrm rot="892907">
            <a:off x="1042735" y="3031972"/>
            <a:ext cx="432048" cy="2292649"/>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6" name="Стрелка вниз 15"/>
          <p:cNvSpPr/>
          <p:nvPr/>
        </p:nvSpPr>
        <p:spPr bwMode="auto">
          <a:xfrm>
            <a:off x="1619672" y="3068960"/>
            <a:ext cx="432048" cy="1944216"/>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7" name="Стрелка вниз 16"/>
          <p:cNvSpPr/>
          <p:nvPr/>
        </p:nvSpPr>
        <p:spPr bwMode="auto">
          <a:xfrm rot="20865736">
            <a:off x="2058243" y="3052741"/>
            <a:ext cx="432048" cy="1413379"/>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8" name="Стрелка вниз 17"/>
          <p:cNvSpPr/>
          <p:nvPr/>
        </p:nvSpPr>
        <p:spPr bwMode="auto">
          <a:xfrm rot="19264517">
            <a:off x="2573095" y="2957508"/>
            <a:ext cx="432048" cy="1124668"/>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9" name="Стрелка вниз 18"/>
          <p:cNvSpPr/>
          <p:nvPr/>
        </p:nvSpPr>
        <p:spPr bwMode="auto">
          <a:xfrm rot="17294558">
            <a:off x="3248083" y="2678269"/>
            <a:ext cx="432048" cy="1315482"/>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pic>
        <p:nvPicPr>
          <p:cNvPr id="20" name="Picture 5" descr="Картинка 14 из 7420">
            <a:hlinkClick r:id="rId2"/>
          </p:cNvPr>
          <p:cNvPicPr>
            <a:picLocks noChangeAspect="1" noChangeArrowheads="1"/>
          </p:cNvPicPr>
          <p:nvPr/>
        </p:nvPicPr>
        <p:blipFill>
          <a:blip r:embed="rId3" cstate="print"/>
          <a:srcRect/>
          <a:stretch>
            <a:fillRect/>
          </a:stretch>
        </p:blipFill>
        <p:spPr bwMode="auto">
          <a:xfrm>
            <a:off x="467544" y="1124744"/>
            <a:ext cx="1225903" cy="1145704"/>
          </a:xfrm>
          <a:prstGeom prst="rect">
            <a:avLst/>
          </a:prstGeom>
          <a:noFill/>
        </p:spPr>
      </p:pic>
      <p:pic>
        <p:nvPicPr>
          <p:cNvPr id="68610" name="Picture 2" descr="Картинка 25 из 576">
            <a:hlinkClick r:id="rId4"/>
          </p:cNvPr>
          <p:cNvPicPr>
            <a:picLocks noChangeAspect="1" noChangeArrowheads="1"/>
          </p:cNvPicPr>
          <p:nvPr/>
        </p:nvPicPr>
        <p:blipFill>
          <a:blip r:embed="rId5" cstate="print"/>
          <a:srcRect/>
          <a:stretch>
            <a:fillRect/>
          </a:stretch>
        </p:blipFill>
        <p:spPr bwMode="auto">
          <a:xfrm>
            <a:off x="7164288" y="692696"/>
            <a:ext cx="1440160" cy="1440161"/>
          </a:xfrm>
          <a:prstGeom prst="rect">
            <a:avLst/>
          </a:prstGeom>
          <a:noFill/>
        </p:spPr>
      </p:pic>
      <p:pic>
        <p:nvPicPr>
          <p:cNvPr id="21" name="Picture 2" descr="Картинка 10 из 100706">
            <a:hlinkClick r:id="rId6"/>
          </p:cNvPr>
          <p:cNvPicPr>
            <a:picLocks noChangeAspect="1" noChangeArrowheads="1"/>
          </p:cNvPicPr>
          <p:nvPr/>
        </p:nvPicPr>
        <p:blipFill>
          <a:blip r:embed="rId7" cstate="print"/>
          <a:srcRect/>
          <a:stretch>
            <a:fillRect/>
          </a:stretch>
        </p:blipFill>
        <p:spPr bwMode="auto">
          <a:xfrm>
            <a:off x="179512" y="188640"/>
            <a:ext cx="823571" cy="823571"/>
          </a:xfrm>
          <a:prstGeom prst="rect">
            <a:avLst/>
          </a:prstGeom>
          <a:noFill/>
        </p:spPr>
      </p:pic>
      <p:sp>
        <p:nvSpPr>
          <p:cNvPr id="22" name="TextBox 21"/>
          <p:cNvSpPr txBox="1"/>
          <p:nvPr/>
        </p:nvSpPr>
        <p:spPr>
          <a:xfrm>
            <a:off x="1331640" y="6396335"/>
            <a:ext cx="7272808" cy="461665"/>
          </a:xfrm>
          <a:prstGeom prst="rect">
            <a:avLst/>
          </a:prstGeom>
          <a:solidFill>
            <a:srgbClr val="FFFFFF">
              <a:alpha val="42000"/>
            </a:srgbClr>
          </a:solidFill>
        </p:spPr>
        <p:txBody>
          <a:bodyPr wrap="square" rtlCol="0">
            <a:spAutoFit/>
          </a:bodyPr>
          <a:lstStyle/>
          <a:p>
            <a:pPr algn="ctr"/>
            <a:r>
              <a:rPr lang="en-US" i="1" dirty="0"/>
              <a:t>occurs </a:t>
            </a:r>
            <a:r>
              <a:rPr lang="en-US" i="1" dirty="0" smtClean="0"/>
              <a:t>about</a:t>
            </a:r>
            <a:r>
              <a:rPr lang="kk-KZ" i="1" dirty="0" smtClean="0"/>
              <a:t> </a:t>
            </a:r>
            <a:r>
              <a:rPr lang="en-US" i="1" dirty="0" smtClean="0"/>
              <a:t>Remaining </a:t>
            </a:r>
            <a:r>
              <a:rPr lang="en-US" i="1" dirty="0"/>
              <a:t>14% ----- Metastases</a:t>
            </a:r>
            <a:endParaRPr lang="ru-RU"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Box 4"/>
          <p:cNvSpPr txBox="1">
            <a:spLocks noChangeArrowheads="1"/>
          </p:cNvSpPr>
          <p:nvPr/>
        </p:nvSpPr>
        <p:spPr bwMode="auto">
          <a:xfrm>
            <a:off x="539552" y="188640"/>
            <a:ext cx="8137525" cy="923330"/>
          </a:xfrm>
          <a:prstGeom prst="rect">
            <a:avLst/>
          </a:prstGeom>
          <a:noFill/>
          <a:ln w="9525">
            <a:noFill/>
            <a:miter lim="800000"/>
            <a:headEnd/>
            <a:tailEnd/>
          </a:ln>
        </p:spPr>
        <p:txBody>
          <a:bodyPr>
            <a:spAutoFit/>
          </a:bodyPr>
          <a:lstStyle/>
          <a:p>
            <a:r>
              <a:rPr lang="en-US" sz="5400"/>
              <a:t>Thanks for attention</a:t>
            </a:r>
            <a:endParaRPr lang="en-US" sz="5400" b="0" dirty="0"/>
          </a:p>
        </p:txBody>
      </p:sp>
      <p:pic>
        <p:nvPicPr>
          <p:cNvPr id="4" name="Рисунок 3" descr="IMG_8721 (2).JPG"/>
          <p:cNvPicPr>
            <a:picLocks noChangeAspect="1"/>
          </p:cNvPicPr>
          <p:nvPr/>
        </p:nvPicPr>
        <p:blipFill>
          <a:blip r:embed="rId2" cstate="print"/>
          <a:stretch>
            <a:fillRect/>
          </a:stretch>
        </p:blipFill>
        <p:spPr>
          <a:xfrm>
            <a:off x="1403648" y="1412776"/>
            <a:ext cx="5976664" cy="39604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666142" y="1012326"/>
            <a:ext cx="6120680" cy="685800"/>
          </a:xfrm>
          <a:noFill/>
          <a:ln/>
        </p:spPr>
        <p:txBody>
          <a:bodyPr/>
          <a:lstStyle/>
          <a:p>
            <a:r>
              <a:rPr lang="en-US" b="1" dirty="0"/>
              <a:t>Tumors of the adenohypophysis</a:t>
            </a:r>
            <a:br>
              <a:rPr lang="en-US" b="1" dirty="0"/>
            </a:br>
            <a:r>
              <a:rPr lang="ru-RU" b="1" dirty="0" smtClean="0">
                <a:solidFill>
                  <a:srgbClr val="0000FF"/>
                </a:solidFill>
              </a:rPr>
              <a:t>  </a:t>
            </a:r>
            <a:endParaRPr lang="ru-RU" b="1" dirty="0">
              <a:solidFill>
                <a:srgbClr val="0000FF"/>
              </a:solidFill>
            </a:endParaRPr>
          </a:p>
        </p:txBody>
      </p:sp>
      <p:sp>
        <p:nvSpPr>
          <p:cNvPr id="6" name="TextBox 5"/>
          <p:cNvSpPr txBox="1"/>
          <p:nvPr/>
        </p:nvSpPr>
        <p:spPr>
          <a:xfrm>
            <a:off x="755576" y="2492896"/>
            <a:ext cx="1800200" cy="523220"/>
          </a:xfrm>
          <a:prstGeom prst="rect">
            <a:avLst/>
          </a:prstGeom>
          <a:solidFill>
            <a:schemeClr val="bg2">
              <a:lumMod val="40000"/>
              <a:lumOff val="60000"/>
            </a:schemeClr>
          </a:solidFill>
        </p:spPr>
        <p:txBody>
          <a:bodyPr wrap="square" rtlCol="0">
            <a:spAutoFit/>
          </a:bodyPr>
          <a:lstStyle/>
          <a:p>
            <a:r>
              <a:rPr lang="en-US" dirty="0"/>
              <a:t>Clinic</a:t>
            </a:r>
            <a:r>
              <a:rPr lang="ru-RU" sz="2800" dirty="0" smtClean="0">
                <a:solidFill>
                  <a:srgbClr val="0000FF"/>
                </a:solidFill>
              </a:rPr>
              <a:t> </a:t>
            </a:r>
            <a:endParaRPr lang="ru-RU" sz="2800" dirty="0">
              <a:solidFill>
                <a:srgbClr val="0000FF"/>
              </a:solidFill>
            </a:endParaRPr>
          </a:p>
        </p:txBody>
      </p:sp>
      <p:sp>
        <p:nvSpPr>
          <p:cNvPr id="10" name="TextBox 9"/>
          <p:cNvSpPr txBox="1"/>
          <p:nvPr/>
        </p:nvSpPr>
        <p:spPr>
          <a:xfrm>
            <a:off x="3923928" y="2060848"/>
            <a:ext cx="4536504" cy="461665"/>
          </a:xfrm>
          <a:prstGeom prst="rect">
            <a:avLst/>
          </a:prstGeom>
          <a:solidFill>
            <a:srgbClr val="FFFFFF"/>
          </a:solidFill>
        </p:spPr>
        <p:txBody>
          <a:bodyPr wrap="square" rtlCol="0">
            <a:spAutoFit/>
          </a:bodyPr>
          <a:lstStyle/>
          <a:p>
            <a:pPr algn="ctr"/>
            <a:r>
              <a:rPr lang="en-US" dirty="0"/>
              <a:t>General cerebral symptoms</a:t>
            </a:r>
            <a:endParaRPr lang="ru-RU" sz="2800" dirty="0">
              <a:solidFill>
                <a:srgbClr val="C00000"/>
              </a:solidFill>
            </a:endParaRPr>
          </a:p>
        </p:txBody>
      </p:sp>
      <p:sp>
        <p:nvSpPr>
          <p:cNvPr id="11" name="TextBox 10"/>
          <p:cNvSpPr txBox="1"/>
          <p:nvPr/>
        </p:nvSpPr>
        <p:spPr>
          <a:xfrm>
            <a:off x="3563888" y="2852936"/>
            <a:ext cx="4824536" cy="461665"/>
          </a:xfrm>
          <a:prstGeom prst="rect">
            <a:avLst/>
          </a:prstGeom>
          <a:solidFill>
            <a:srgbClr val="FFFFFF"/>
          </a:solidFill>
        </p:spPr>
        <p:txBody>
          <a:bodyPr wrap="square" rtlCol="0">
            <a:spAutoFit/>
          </a:bodyPr>
          <a:lstStyle/>
          <a:p>
            <a:pPr algn="ctr"/>
            <a:r>
              <a:rPr lang="en-US" dirty="0"/>
              <a:t>Symptoms of hormonal activity</a:t>
            </a:r>
            <a:endParaRPr lang="ru-RU" sz="2800" dirty="0">
              <a:solidFill>
                <a:srgbClr val="0000FF"/>
              </a:solidFill>
            </a:endParaRPr>
          </a:p>
        </p:txBody>
      </p:sp>
      <p:sp>
        <p:nvSpPr>
          <p:cNvPr id="14" name="TextBox 13"/>
          <p:cNvSpPr txBox="1"/>
          <p:nvPr/>
        </p:nvSpPr>
        <p:spPr>
          <a:xfrm>
            <a:off x="2771800" y="4149080"/>
            <a:ext cx="5688632" cy="461665"/>
          </a:xfrm>
          <a:prstGeom prst="rect">
            <a:avLst/>
          </a:prstGeom>
          <a:solidFill>
            <a:srgbClr val="FFFFFF"/>
          </a:solidFill>
        </p:spPr>
        <p:txBody>
          <a:bodyPr wrap="square" rtlCol="0">
            <a:spAutoFit/>
          </a:bodyPr>
          <a:lstStyle/>
          <a:p>
            <a:pPr algn="ctr"/>
            <a:r>
              <a:rPr lang="en-US" dirty="0"/>
              <a:t>Symptoms of crushing structures</a:t>
            </a:r>
            <a:endParaRPr lang="ru-RU" sz="2800" dirty="0">
              <a:solidFill>
                <a:srgbClr val="0000FF"/>
              </a:solidFill>
            </a:endParaRPr>
          </a:p>
        </p:txBody>
      </p:sp>
      <p:sp>
        <p:nvSpPr>
          <p:cNvPr id="16" name="Стрелка вниз 15"/>
          <p:cNvSpPr/>
          <p:nvPr/>
        </p:nvSpPr>
        <p:spPr bwMode="auto">
          <a:xfrm rot="20458468">
            <a:off x="1900444" y="2922205"/>
            <a:ext cx="432048" cy="2678544"/>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7" name="Стрелка вниз 16"/>
          <p:cNvSpPr/>
          <p:nvPr/>
        </p:nvSpPr>
        <p:spPr bwMode="auto">
          <a:xfrm rot="19866985">
            <a:off x="2222184" y="2941379"/>
            <a:ext cx="432048" cy="1413379"/>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8" name="Стрелка вниз 17"/>
          <p:cNvSpPr/>
          <p:nvPr/>
        </p:nvSpPr>
        <p:spPr bwMode="auto">
          <a:xfrm rot="17834483">
            <a:off x="2794583" y="2668060"/>
            <a:ext cx="432048" cy="1124668"/>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sp>
        <p:nvSpPr>
          <p:cNvPr id="19" name="Стрелка вниз 18"/>
          <p:cNvSpPr/>
          <p:nvPr/>
        </p:nvSpPr>
        <p:spPr bwMode="auto">
          <a:xfrm rot="16200000">
            <a:off x="2997493" y="2051179"/>
            <a:ext cx="432048" cy="1315482"/>
          </a:xfrm>
          <a:prstGeom prst="downArrow">
            <a:avLst/>
          </a:prstGeom>
          <a:solidFill>
            <a:srgbClr val="CC99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ru-RU" sz="2400" b="1" i="0" u="none" strike="noStrike" cap="none" normalizeH="0" baseline="0" smtClean="0">
              <a:ln>
                <a:noFill/>
              </a:ln>
              <a:solidFill>
                <a:schemeClr val="tx1"/>
              </a:solidFill>
              <a:effectLst/>
              <a:latin typeface="Times New Roman" pitchFamily="18" charset="0"/>
            </a:endParaRPr>
          </a:p>
        </p:txBody>
      </p:sp>
      <p:pic>
        <p:nvPicPr>
          <p:cNvPr id="20" name="Picture 5" descr="Картинка 14 из 7420">
            <a:hlinkClick r:id="rId2"/>
          </p:cNvPr>
          <p:cNvPicPr>
            <a:picLocks noChangeAspect="1" noChangeArrowheads="1"/>
          </p:cNvPicPr>
          <p:nvPr/>
        </p:nvPicPr>
        <p:blipFill>
          <a:blip r:embed="rId3" cstate="print"/>
          <a:srcRect/>
          <a:stretch>
            <a:fillRect/>
          </a:stretch>
        </p:blipFill>
        <p:spPr bwMode="auto">
          <a:xfrm>
            <a:off x="467544" y="1124744"/>
            <a:ext cx="1225903" cy="1145704"/>
          </a:xfrm>
          <a:prstGeom prst="rect">
            <a:avLst/>
          </a:prstGeom>
          <a:noFill/>
        </p:spPr>
      </p:pic>
      <p:pic>
        <p:nvPicPr>
          <p:cNvPr id="68610" name="Picture 2" descr="Картинка 25 из 576">
            <a:hlinkClick r:id="rId4"/>
          </p:cNvPr>
          <p:cNvPicPr>
            <a:picLocks noChangeAspect="1" noChangeArrowheads="1"/>
          </p:cNvPicPr>
          <p:nvPr/>
        </p:nvPicPr>
        <p:blipFill>
          <a:blip r:embed="rId5" cstate="print"/>
          <a:srcRect/>
          <a:stretch>
            <a:fillRect/>
          </a:stretch>
        </p:blipFill>
        <p:spPr bwMode="auto">
          <a:xfrm>
            <a:off x="7164288" y="692696"/>
            <a:ext cx="1440160" cy="1440161"/>
          </a:xfrm>
          <a:prstGeom prst="rect">
            <a:avLst/>
          </a:prstGeom>
          <a:noFill/>
        </p:spPr>
      </p:pic>
      <p:pic>
        <p:nvPicPr>
          <p:cNvPr id="21" name="Picture 2" descr="Картинка 10 из 100706">
            <a:hlinkClick r:id="rId6"/>
          </p:cNvPr>
          <p:cNvPicPr>
            <a:picLocks noChangeAspect="1" noChangeArrowheads="1"/>
          </p:cNvPicPr>
          <p:nvPr/>
        </p:nvPicPr>
        <p:blipFill>
          <a:blip r:embed="rId7" cstate="print"/>
          <a:srcRect/>
          <a:stretch>
            <a:fillRect/>
          </a:stretch>
        </p:blipFill>
        <p:spPr bwMode="auto">
          <a:xfrm>
            <a:off x="179512" y="188640"/>
            <a:ext cx="823571" cy="823571"/>
          </a:xfrm>
          <a:prstGeom prst="rect">
            <a:avLst/>
          </a:prstGeom>
          <a:noFill/>
        </p:spPr>
      </p:pic>
      <p:sp>
        <p:nvSpPr>
          <p:cNvPr id="22" name="TextBox 21"/>
          <p:cNvSpPr txBox="1"/>
          <p:nvPr/>
        </p:nvSpPr>
        <p:spPr>
          <a:xfrm>
            <a:off x="2944805" y="5044818"/>
            <a:ext cx="4824536" cy="523220"/>
          </a:xfrm>
          <a:prstGeom prst="rect">
            <a:avLst/>
          </a:prstGeom>
          <a:solidFill>
            <a:srgbClr val="FFFFFF"/>
          </a:solidFill>
        </p:spPr>
        <p:txBody>
          <a:bodyPr wrap="square" rtlCol="0">
            <a:spAutoFit/>
          </a:bodyPr>
          <a:lstStyle/>
          <a:p>
            <a:pPr algn="ctr"/>
            <a:r>
              <a:rPr lang="ru-RU" sz="2800" dirty="0" smtClean="0">
                <a:solidFill>
                  <a:srgbClr val="C00000"/>
                </a:solidFill>
              </a:rPr>
              <a:t>Си</a:t>
            </a:r>
            <a:r>
              <a:rPr lang="en-US" dirty="0"/>
              <a:t>Symptoms of hormonal loss</a:t>
            </a:r>
            <a:endParaRPr lang="ru-RU"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619672" y="620688"/>
            <a:ext cx="6120680" cy="685800"/>
          </a:xfrm>
          <a:noFill/>
          <a:ln/>
        </p:spPr>
        <p:txBody>
          <a:bodyPr/>
          <a:lstStyle/>
          <a:p>
            <a:r>
              <a:rPr lang="ru-RU" b="1" dirty="0" err="1" smtClean="0">
                <a:solidFill>
                  <a:srgbClr val="0000FF"/>
                </a:solidFill>
              </a:rPr>
              <a:t>Опу</a:t>
            </a:r>
            <a:r>
              <a:rPr lang="ru-RU" b="1" dirty="0" smtClean="0">
                <a:solidFill>
                  <a:srgbClr val="0000FF"/>
                </a:solidFill>
              </a:rPr>
              <a:t> </a:t>
            </a:r>
            <a:r>
              <a:rPr lang="en-US" b="1" dirty="0" smtClean="0"/>
              <a:t>Symptoms </a:t>
            </a:r>
            <a:r>
              <a:rPr lang="en-US" b="1" dirty="0"/>
              <a:t>of hormonal loss</a:t>
            </a:r>
            <a:endParaRPr lang="ru-RU" b="1" dirty="0">
              <a:solidFill>
                <a:srgbClr val="0000FF"/>
              </a:solidFill>
            </a:endParaRPr>
          </a:p>
        </p:txBody>
      </p:sp>
      <p:pic>
        <p:nvPicPr>
          <p:cNvPr id="20" name="Picture 5" descr="Картинка 14 из 7420">
            <a:hlinkClick r:id="rId2"/>
          </p:cNvPr>
          <p:cNvPicPr>
            <a:picLocks noChangeAspect="1" noChangeArrowheads="1"/>
          </p:cNvPicPr>
          <p:nvPr/>
        </p:nvPicPr>
        <p:blipFill>
          <a:blip r:embed="rId3" cstate="print"/>
          <a:srcRect/>
          <a:stretch>
            <a:fillRect/>
          </a:stretch>
        </p:blipFill>
        <p:spPr bwMode="auto">
          <a:xfrm>
            <a:off x="467544" y="1124744"/>
            <a:ext cx="1225903" cy="1145704"/>
          </a:xfrm>
          <a:prstGeom prst="rect">
            <a:avLst/>
          </a:prstGeom>
          <a:noFill/>
        </p:spPr>
      </p:pic>
      <p:pic>
        <p:nvPicPr>
          <p:cNvPr id="68610" name="Picture 2" descr="Картинка 25 из 576">
            <a:hlinkClick r:id="rId4"/>
          </p:cNvPr>
          <p:cNvPicPr>
            <a:picLocks noChangeAspect="1" noChangeArrowheads="1"/>
          </p:cNvPicPr>
          <p:nvPr/>
        </p:nvPicPr>
        <p:blipFill>
          <a:blip r:embed="rId5" cstate="print"/>
          <a:srcRect/>
          <a:stretch>
            <a:fillRect/>
          </a:stretch>
        </p:blipFill>
        <p:spPr bwMode="auto">
          <a:xfrm>
            <a:off x="7164288" y="692696"/>
            <a:ext cx="1440160" cy="1440161"/>
          </a:xfrm>
          <a:prstGeom prst="rect">
            <a:avLst/>
          </a:prstGeom>
          <a:noFill/>
        </p:spPr>
      </p:pic>
      <p:sp>
        <p:nvSpPr>
          <p:cNvPr id="7" name="TextBox 6"/>
          <p:cNvSpPr txBox="1"/>
          <p:nvPr/>
        </p:nvSpPr>
        <p:spPr>
          <a:xfrm>
            <a:off x="1548548" y="1882551"/>
            <a:ext cx="5760640" cy="461665"/>
          </a:xfrm>
          <a:prstGeom prst="rect">
            <a:avLst/>
          </a:prstGeom>
          <a:solidFill>
            <a:srgbClr val="FFFFFF"/>
          </a:solidFill>
        </p:spPr>
        <p:txBody>
          <a:bodyPr wrap="square" rtlCol="0">
            <a:spAutoFit/>
          </a:bodyPr>
          <a:lstStyle/>
          <a:p>
            <a:pPr algn="ctr"/>
            <a:r>
              <a:rPr lang="en-US" dirty="0"/>
              <a:t>TSH-secreting adenoma</a:t>
            </a:r>
            <a:endParaRPr lang="ru-RU" sz="2800" dirty="0">
              <a:solidFill>
                <a:srgbClr val="C00000"/>
              </a:solidFill>
            </a:endParaRPr>
          </a:p>
        </p:txBody>
      </p:sp>
      <p:sp>
        <p:nvSpPr>
          <p:cNvPr id="8" name="Rectangle 2"/>
          <p:cNvSpPr txBox="1">
            <a:spLocks noChangeArrowheads="1"/>
          </p:cNvSpPr>
          <p:nvPr/>
        </p:nvSpPr>
        <p:spPr bwMode="auto">
          <a:xfrm>
            <a:off x="827584" y="2708920"/>
            <a:ext cx="7560840" cy="2520280"/>
          </a:xfrm>
          <a:prstGeom prst="rect">
            <a:avLst/>
          </a:prstGeom>
          <a:solidFill>
            <a:schemeClr val="bg2">
              <a:lumMod val="40000"/>
              <a:lumOff val="60000"/>
            </a:schemeClr>
          </a:solidFill>
          <a:ln w="9525">
            <a:noFill/>
            <a:miter lim="800000"/>
            <a:headEnd/>
            <a:tailEnd/>
          </a:ln>
        </p:spPr>
        <p:txBody>
          <a:bodyPr vert="horz" wrap="square" lIns="92075" tIns="46037" rIns="92075" bIns="46037" numCol="1" anchor="t" anchorCtr="0" compatLnSpc="1">
            <a:prstTxWarp prst="textNoShape">
              <a:avLst/>
            </a:prstTxWarp>
          </a:bodyPr>
          <a:lstStyle/>
          <a:p>
            <a:r>
              <a:rPr lang="ru-RU" sz="2000" dirty="0" smtClean="0"/>
              <a:t> </a:t>
            </a:r>
            <a:r>
              <a:rPr lang="en-US" dirty="0"/>
              <a:t>TSH-secreting adenomas are rare.</a:t>
            </a:r>
            <a:endParaRPr lang="en-US" b="0" dirty="0"/>
          </a:p>
          <a:p>
            <a:r>
              <a:rPr lang="en-US" dirty="0"/>
              <a:t>Usually these are large, extending beyond the Turkish saddle adenomas. They can compress the optic junction and cause visual impairment. These tumors can cause destruction of surrounding cells and their failure. TSH-secreting adenomas function autonomously.</a:t>
            </a:r>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619672" y="620688"/>
            <a:ext cx="6120680" cy="685800"/>
          </a:xfrm>
          <a:noFill/>
          <a:ln/>
        </p:spPr>
        <p:txBody>
          <a:bodyPr/>
          <a:lstStyle/>
          <a:p>
            <a:r>
              <a:rPr lang="en-US" dirty="0"/>
              <a:t>Tumors of the adenohypophysis</a:t>
            </a:r>
            <a:br>
              <a:rPr lang="en-US" dirty="0"/>
            </a:br>
            <a:r>
              <a:rPr lang="en-US" dirty="0"/>
              <a:t> </a:t>
            </a:r>
          </a:p>
        </p:txBody>
      </p:sp>
      <p:pic>
        <p:nvPicPr>
          <p:cNvPr id="20" name="Picture 5" descr="Картинка 14 из 7420">
            <a:hlinkClick r:id="rId2"/>
          </p:cNvPr>
          <p:cNvPicPr>
            <a:picLocks noChangeAspect="1" noChangeArrowheads="1"/>
          </p:cNvPicPr>
          <p:nvPr/>
        </p:nvPicPr>
        <p:blipFill>
          <a:blip r:embed="rId3" cstate="print"/>
          <a:srcRect/>
          <a:stretch>
            <a:fillRect/>
          </a:stretch>
        </p:blipFill>
        <p:spPr bwMode="auto">
          <a:xfrm>
            <a:off x="467544" y="1124744"/>
            <a:ext cx="1225903" cy="1145704"/>
          </a:xfrm>
          <a:prstGeom prst="rect">
            <a:avLst/>
          </a:prstGeom>
          <a:noFill/>
        </p:spPr>
      </p:pic>
      <p:pic>
        <p:nvPicPr>
          <p:cNvPr id="68610" name="Picture 2" descr="Картинка 25 из 576">
            <a:hlinkClick r:id="rId4"/>
          </p:cNvPr>
          <p:cNvPicPr>
            <a:picLocks noChangeAspect="1" noChangeArrowheads="1"/>
          </p:cNvPicPr>
          <p:nvPr/>
        </p:nvPicPr>
        <p:blipFill>
          <a:blip r:embed="rId5" cstate="print"/>
          <a:srcRect/>
          <a:stretch>
            <a:fillRect/>
          </a:stretch>
        </p:blipFill>
        <p:spPr bwMode="auto">
          <a:xfrm>
            <a:off x="7164288" y="692696"/>
            <a:ext cx="1440160" cy="1440161"/>
          </a:xfrm>
          <a:prstGeom prst="rect">
            <a:avLst/>
          </a:prstGeom>
          <a:noFill/>
        </p:spPr>
      </p:pic>
      <p:sp>
        <p:nvSpPr>
          <p:cNvPr id="7" name="TextBox 6"/>
          <p:cNvSpPr txBox="1"/>
          <p:nvPr/>
        </p:nvSpPr>
        <p:spPr>
          <a:xfrm>
            <a:off x="1475656" y="1412776"/>
            <a:ext cx="5760640" cy="523220"/>
          </a:xfrm>
          <a:prstGeom prst="rect">
            <a:avLst/>
          </a:prstGeom>
          <a:solidFill>
            <a:srgbClr val="FFFFFF"/>
          </a:solidFill>
        </p:spPr>
        <p:txBody>
          <a:bodyPr wrap="square" rtlCol="0">
            <a:spAutoFit/>
          </a:bodyPr>
          <a:lstStyle/>
          <a:p>
            <a:pPr algn="ctr"/>
            <a:r>
              <a:rPr lang="ru-RU" sz="2800" dirty="0" smtClean="0"/>
              <a:t> </a:t>
            </a:r>
            <a:r>
              <a:rPr lang="en-US" sz="2800" dirty="0"/>
              <a:t>Gonadotropin-Secreting Adenoma</a:t>
            </a:r>
            <a:endParaRPr lang="ru-RU" sz="2800" dirty="0">
              <a:solidFill>
                <a:srgbClr val="C00000"/>
              </a:solidFill>
            </a:endParaRPr>
          </a:p>
        </p:txBody>
      </p:sp>
      <p:sp>
        <p:nvSpPr>
          <p:cNvPr id="8" name="Rectangle 2"/>
          <p:cNvSpPr txBox="1">
            <a:spLocks noChangeArrowheads="1"/>
          </p:cNvSpPr>
          <p:nvPr/>
        </p:nvSpPr>
        <p:spPr bwMode="auto">
          <a:xfrm>
            <a:off x="827584" y="2708920"/>
            <a:ext cx="7560840" cy="2520280"/>
          </a:xfrm>
          <a:prstGeom prst="rect">
            <a:avLst/>
          </a:prstGeom>
          <a:solidFill>
            <a:schemeClr val="bg2">
              <a:lumMod val="40000"/>
              <a:lumOff val="60000"/>
            </a:schemeClr>
          </a:solidFill>
          <a:ln w="9525">
            <a:noFill/>
            <a:miter lim="800000"/>
            <a:headEnd/>
            <a:tailEnd/>
          </a:ln>
        </p:spPr>
        <p:txBody>
          <a:bodyPr vert="horz" wrap="square" lIns="92075" tIns="46037" rIns="92075" bIns="46037" numCol="1" anchor="t" anchorCtr="0" compatLnSpc="1">
            <a:prstTxWarp prst="textNoShape">
              <a:avLst/>
            </a:prstTxWarp>
          </a:bodyPr>
          <a:lstStyle/>
          <a:p>
            <a:r>
              <a:rPr lang="ru-RU" sz="2000" dirty="0" smtClean="0"/>
              <a:t>  </a:t>
            </a:r>
            <a:r>
              <a:rPr lang="en-US" dirty="0"/>
              <a:t>Tumors of the adenohypophysis</a:t>
            </a:r>
          </a:p>
          <a:p>
            <a:r>
              <a:rPr lang="en-US" dirty="0"/>
              <a:t> Gonadotropin-Secreting Adenoma</a:t>
            </a:r>
            <a:endParaRPr lang="en-US" b="0" dirty="0"/>
          </a:p>
          <a:p>
            <a:r>
              <a:rPr lang="en-US" dirty="0"/>
              <a:t> A gonadotropin-secreting adenoma is usually a </a:t>
            </a:r>
            <a:r>
              <a:rPr lang="en-US" dirty="0" err="1"/>
              <a:t>macroadenoma</a:t>
            </a:r>
            <a:r>
              <a:rPr lang="en-US" dirty="0"/>
              <a:t>. The gonadotropins secreted by it in excess contain mainly a biologically inactive alpha subunit, while the beta subunit, biologically active, is contained in a reduced amount. Therefore, most patients have manifestations of hypogonadism.</a:t>
            </a:r>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Файл:PRL structure.png">
            <a:hlinkClick r:id="rId2"/>
          </p:cNvPr>
          <p:cNvPicPr>
            <a:picLocks noChangeAspect="1" noChangeArrowheads="1"/>
          </p:cNvPicPr>
          <p:nvPr/>
        </p:nvPicPr>
        <p:blipFill>
          <a:blip r:embed="rId3" cstate="print"/>
          <a:srcRect/>
          <a:stretch>
            <a:fillRect/>
          </a:stretch>
        </p:blipFill>
        <p:spPr bwMode="auto">
          <a:xfrm>
            <a:off x="395536" y="836712"/>
            <a:ext cx="3072341" cy="2304256"/>
          </a:xfrm>
          <a:prstGeom prst="rect">
            <a:avLst/>
          </a:prstGeom>
          <a:noFill/>
        </p:spPr>
      </p:pic>
      <p:sp>
        <p:nvSpPr>
          <p:cNvPr id="12291" name="Rectangle 3"/>
          <p:cNvSpPr>
            <a:spLocks noGrp="1" noChangeArrowheads="1"/>
          </p:cNvSpPr>
          <p:nvPr>
            <p:ph type="title"/>
          </p:nvPr>
        </p:nvSpPr>
        <p:spPr>
          <a:xfrm>
            <a:off x="107504" y="116632"/>
            <a:ext cx="2736304" cy="792088"/>
          </a:xfrm>
          <a:solidFill>
            <a:srgbClr val="FFFFFF"/>
          </a:solidFill>
          <a:ln/>
        </p:spPr>
        <p:txBody>
          <a:bodyPr/>
          <a:lstStyle/>
          <a:p>
            <a:r>
              <a:rPr lang="en-US" b="1" dirty="0"/>
              <a:t>prolactin</a:t>
            </a:r>
          </a:p>
        </p:txBody>
      </p:sp>
      <p:sp>
        <p:nvSpPr>
          <p:cNvPr id="12290" name="Rectangle 2"/>
          <p:cNvSpPr>
            <a:spLocks noGrp="1" noChangeArrowheads="1"/>
          </p:cNvSpPr>
          <p:nvPr>
            <p:ph type="body" idx="1"/>
          </p:nvPr>
        </p:nvSpPr>
        <p:spPr>
          <a:xfrm>
            <a:off x="577855" y="3717032"/>
            <a:ext cx="8568952" cy="1800200"/>
          </a:xfrm>
          <a:noFill/>
          <a:ln/>
        </p:spPr>
        <p:txBody>
          <a:bodyPr/>
          <a:lstStyle/>
          <a:p>
            <a:r>
              <a:rPr lang="fr-FR" b="1" dirty="0"/>
              <a:t>Stimulants </a:t>
            </a:r>
            <a:r>
              <a:rPr lang="fr-FR" b="1" i="1" dirty="0"/>
              <a:t>TRG</a:t>
            </a:r>
            <a:endParaRPr lang="fr-FR" b="1" dirty="0"/>
          </a:p>
          <a:p>
            <a:r>
              <a:rPr lang="fr-FR" b="1" i="1" dirty="0"/>
              <a:t>Estrogens</a:t>
            </a:r>
            <a:endParaRPr lang="fr-FR" b="1" dirty="0"/>
          </a:p>
          <a:p>
            <a:r>
              <a:rPr lang="fr-FR" b="1" i="1" dirty="0" smtClean="0"/>
              <a:t>Irritation</a:t>
            </a:r>
            <a:r>
              <a:rPr lang="kk-KZ" b="1" i="1" dirty="0" smtClean="0"/>
              <a:t> </a:t>
            </a:r>
            <a:r>
              <a:rPr lang="fr-FR" b="1" i="1" dirty="0" smtClean="0"/>
              <a:t>nipple</a:t>
            </a:r>
            <a:endParaRPr lang="fr-FR" b="1" dirty="0"/>
          </a:p>
          <a:p>
            <a:r>
              <a:rPr lang="fr-FR" b="1" i="1" dirty="0"/>
              <a:t>Dopamine</a:t>
            </a:r>
            <a:r>
              <a:rPr lang="fr-FR" b="1" dirty="0"/>
              <a:t> inhibitors</a:t>
            </a:r>
          </a:p>
        </p:txBody>
      </p:sp>
      <p:sp>
        <p:nvSpPr>
          <p:cNvPr id="6" name="Rectangle 2"/>
          <p:cNvSpPr txBox="1">
            <a:spLocks noChangeArrowheads="1"/>
          </p:cNvSpPr>
          <p:nvPr/>
        </p:nvSpPr>
        <p:spPr bwMode="auto">
          <a:xfrm>
            <a:off x="2843808" y="620688"/>
            <a:ext cx="6048672" cy="576064"/>
          </a:xfrm>
          <a:prstGeom prst="rect">
            <a:avLst/>
          </a:prstGeom>
          <a:solidFill>
            <a:srgbClr val="FFFFFF"/>
          </a:solidFill>
          <a:ln w="9525">
            <a:noFill/>
            <a:miter lim="800000"/>
            <a:headEnd/>
            <a:tailEnd/>
          </a:ln>
        </p:spPr>
        <p:txBody>
          <a:bodyPr vert="horz" wrap="square" lIns="92075" tIns="46037" rIns="92075" bIns="46037" numCol="1" anchor="ctr" anchorCtr="0" compatLnSpc="1">
            <a:prstTxWarp prst="textNoShape">
              <a:avLst/>
            </a:prstTxWarp>
          </a:bodyPr>
          <a:lstStyle/>
          <a:p>
            <a:pPr lvl="0" eaLnBrk="1" hangingPunct="1">
              <a:defRPr/>
            </a:pPr>
            <a:r>
              <a:rPr lang="en-US" sz="1600" b="0" i="1" kern="0" dirty="0">
                <a:solidFill>
                  <a:schemeClr val="bg1">
                    <a:lumMod val="75000"/>
                  </a:schemeClr>
                </a:solidFill>
                <a:latin typeface="+mj-lt"/>
                <a:ea typeface="+mj-ea"/>
                <a:cs typeface="+mj-cs"/>
              </a:rPr>
              <a:t>The hormone of the anterior pituitary gland, peptide 199 a-k, is synthesized in the pituitary gland (similar to STH)</a:t>
            </a:r>
            <a:endParaRPr kumimoji="1" lang="ru-RU" sz="1600" b="0" i="1" u="none" strike="noStrike" kern="0" cap="none" spc="0" normalizeH="0" baseline="0" noProof="0" dirty="0" smtClean="0">
              <a:ln>
                <a:noFill/>
              </a:ln>
              <a:solidFill>
                <a:schemeClr val="bg1">
                  <a:lumMod val="75000"/>
                </a:schemeClr>
              </a:solidFill>
              <a:effectLst/>
              <a:uLnTx/>
              <a:uFillTx/>
              <a:latin typeface="+mj-lt"/>
              <a:ea typeface="+mj-ea"/>
              <a:cs typeface="+mj-cs"/>
            </a:endParaRPr>
          </a:p>
        </p:txBody>
      </p:sp>
      <p:pic>
        <p:nvPicPr>
          <p:cNvPr id="11" name="Picture 2" descr="Картинка 6 из 2054">
            <a:hlinkClick r:id="rId4"/>
          </p:cNvPr>
          <p:cNvPicPr>
            <a:picLocks noChangeAspect="1" noChangeArrowheads="1"/>
          </p:cNvPicPr>
          <p:nvPr/>
        </p:nvPicPr>
        <p:blipFill>
          <a:blip r:embed="rId5" cstate="print"/>
          <a:srcRect/>
          <a:stretch>
            <a:fillRect/>
          </a:stretch>
        </p:blipFill>
        <p:spPr bwMode="auto">
          <a:xfrm>
            <a:off x="5220072" y="1340768"/>
            <a:ext cx="3390900" cy="3810000"/>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290">
                                            <p:txEl>
                                              <p:pRg st="0" end="0"/>
                                            </p:txEl>
                                          </p:spTgt>
                                        </p:tgtEl>
                                        <p:attrNameLst>
                                          <p:attrName>style.visibility</p:attrName>
                                        </p:attrNameLst>
                                      </p:cBhvr>
                                      <p:to>
                                        <p:strVal val="visible"/>
                                      </p:to>
                                    </p:set>
                                    <p:anim calcmode="lin" valueType="num">
                                      <p:cBhvr additive="base">
                                        <p:cTn id="11" dur="500" fill="hold"/>
                                        <p:tgtEl>
                                          <p:spTgt spid="1229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2290">
                                            <p:txEl>
                                              <p:pRg st="1" end="1"/>
                                            </p:txEl>
                                          </p:spTgt>
                                        </p:tgtEl>
                                        <p:attrNameLst>
                                          <p:attrName>style.visibility</p:attrName>
                                        </p:attrNameLst>
                                      </p:cBhvr>
                                      <p:to>
                                        <p:strVal val="visible"/>
                                      </p:to>
                                    </p:set>
                                    <p:anim calcmode="lin" valueType="num">
                                      <p:cBhvr additive="base">
                                        <p:cTn id="16" dur="500" fill="hold"/>
                                        <p:tgtEl>
                                          <p:spTgt spid="12290">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29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290">
                                            <p:txEl>
                                              <p:pRg st="2" end="2"/>
                                            </p:txEl>
                                          </p:spTgt>
                                        </p:tgtEl>
                                        <p:attrNameLst>
                                          <p:attrName>style.visibility</p:attrName>
                                        </p:attrNameLst>
                                      </p:cBhvr>
                                      <p:to>
                                        <p:strVal val="visible"/>
                                      </p:to>
                                    </p:set>
                                    <p:anim calcmode="lin" valueType="num">
                                      <p:cBhvr additive="base">
                                        <p:cTn id="21" dur="500" fill="hold"/>
                                        <p:tgtEl>
                                          <p:spTgt spid="12290">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2290">
                                            <p:txEl>
                                              <p:pRg st="3" end="3"/>
                                            </p:txEl>
                                          </p:spTgt>
                                        </p:tgtEl>
                                        <p:attrNameLst>
                                          <p:attrName>style.visibility</p:attrName>
                                        </p:attrNameLst>
                                      </p:cBhvr>
                                      <p:to>
                                        <p:strVal val="visible"/>
                                      </p:to>
                                    </p:set>
                                    <p:anim calcmode="lin" valueType="num">
                                      <p:cBhvr additive="base">
                                        <p:cTn id="26" dur="500" fill="hold"/>
                                        <p:tgtEl>
                                          <p:spTgt spid="12290">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290">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6" presetClass="entr" presetSubtype="4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290" grpId="0" build="p" autoUpdateAnimBg="0" advAuto="0"/>
      <p:bldP spid="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Файл:PRL structure.png">
            <a:hlinkClick r:id="rId2"/>
          </p:cNvPr>
          <p:cNvPicPr>
            <a:picLocks noChangeAspect="1" noChangeArrowheads="1"/>
          </p:cNvPicPr>
          <p:nvPr/>
        </p:nvPicPr>
        <p:blipFill>
          <a:blip r:embed="rId3" cstate="print"/>
          <a:srcRect/>
          <a:stretch>
            <a:fillRect/>
          </a:stretch>
        </p:blipFill>
        <p:spPr bwMode="auto">
          <a:xfrm>
            <a:off x="395536" y="836712"/>
            <a:ext cx="1632181" cy="1224136"/>
          </a:xfrm>
          <a:prstGeom prst="rect">
            <a:avLst/>
          </a:prstGeom>
          <a:noFill/>
        </p:spPr>
      </p:pic>
      <p:sp>
        <p:nvSpPr>
          <p:cNvPr id="12291" name="Rectangle 3"/>
          <p:cNvSpPr>
            <a:spLocks noGrp="1" noChangeArrowheads="1"/>
          </p:cNvSpPr>
          <p:nvPr>
            <p:ph type="title"/>
          </p:nvPr>
        </p:nvSpPr>
        <p:spPr>
          <a:xfrm>
            <a:off x="0" y="116632"/>
            <a:ext cx="2736304" cy="792088"/>
          </a:xfrm>
          <a:solidFill>
            <a:srgbClr val="FFFFFF"/>
          </a:solidFill>
          <a:ln/>
        </p:spPr>
        <p:txBody>
          <a:bodyPr/>
          <a:lstStyle/>
          <a:p>
            <a:r>
              <a:rPr lang="en-US" sz="3200" dirty="0" smtClean="0"/>
              <a:t>Prolactin</a:t>
            </a:r>
            <a:endParaRPr lang="en-US" sz="3200" dirty="0"/>
          </a:p>
        </p:txBody>
      </p:sp>
      <p:sp>
        <p:nvSpPr>
          <p:cNvPr id="8" name="TextBox 7"/>
          <p:cNvSpPr txBox="1"/>
          <p:nvPr/>
        </p:nvSpPr>
        <p:spPr>
          <a:xfrm>
            <a:off x="1838111" y="813951"/>
            <a:ext cx="6912768" cy="1569660"/>
          </a:xfrm>
          <a:prstGeom prst="rect">
            <a:avLst/>
          </a:prstGeom>
          <a:noFill/>
        </p:spPr>
        <p:txBody>
          <a:bodyPr wrap="square" rtlCol="0">
            <a:spAutoFit/>
          </a:bodyPr>
          <a:lstStyle/>
          <a:p>
            <a:r>
              <a:rPr lang="en-US" dirty="0" smtClean="0"/>
              <a:t>The </a:t>
            </a:r>
            <a:r>
              <a:rPr lang="en-US" dirty="0"/>
              <a:t>effects of prolactin</a:t>
            </a:r>
            <a:endParaRPr lang="en-US" b="0" dirty="0"/>
          </a:p>
          <a:p>
            <a:r>
              <a:rPr lang="en-US" sz="3600" dirty="0"/>
              <a:t/>
            </a:r>
            <a:br>
              <a:rPr lang="en-US" sz="3600" dirty="0"/>
            </a:br>
            <a:endParaRPr lang="ru-RU" sz="3600" dirty="0"/>
          </a:p>
        </p:txBody>
      </p:sp>
      <p:graphicFrame>
        <p:nvGraphicFramePr>
          <p:cNvPr id="9" name="Таблица 8"/>
          <p:cNvGraphicFramePr>
            <a:graphicFrameLocks noGrp="1"/>
          </p:cNvGraphicFramePr>
          <p:nvPr>
            <p:extLst>
              <p:ext uri="{D42A27DB-BD31-4B8C-83A1-F6EECF244321}">
                <p14:modId xmlns:p14="http://schemas.microsoft.com/office/powerpoint/2010/main" val="3592638889"/>
              </p:ext>
            </p:extLst>
          </p:nvPr>
        </p:nvGraphicFramePr>
        <p:xfrm>
          <a:off x="467544" y="1844824"/>
          <a:ext cx="8208912" cy="4150360"/>
        </p:xfrm>
        <a:graphic>
          <a:graphicData uri="http://schemas.openxmlformats.org/drawingml/2006/table">
            <a:tbl>
              <a:tblPr firstRow="1" bandRow="1">
                <a:tableStyleId>{21E4AEA4-8DFA-4A89-87EB-49C32662AFE0}</a:tableStyleId>
              </a:tblPr>
              <a:tblGrid>
                <a:gridCol w="2448272">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370840">
                <a:tc>
                  <a:txBody>
                    <a:bodyPr/>
                    <a:lstStyle/>
                    <a:p>
                      <a:r>
                        <a:rPr lang="en-US" b="1">
                          <a:effectLst/>
                        </a:rPr>
                        <a:t>Organ</a:t>
                      </a:r>
                      <a:endParaRPr lang="en-US"/>
                    </a:p>
                  </a:txBody>
                  <a:tcPr anchor="ctr"/>
                </a:tc>
                <a:tc>
                  <a:txBody>
                    <a:bodyPr/>
                    <a:lstStyle/>
                    <a:p>
                      <a:r>
                        <a:rPr lang="en-US" b="1">
                          <a:effectLst/>
                        </a:rPr>
                        <a:t>the effect</a:t>
                      </a:r>
                      <a:endParaRPr lang="en-US"/>
                    </a:p>
                  </a:txBody>
                  <a:tcPr anchor="ctr"/>
                </a:tc>
                <a:extLst>
                  <a:ext uri="{0D108BD9-81ED-4DB2-BD59-A6C34878D82A}">
                    <a16:rowId xmlns:a16="http://schemas.microsoft.com/office/drawing/2014/main" val="10000"/>
                  </a:ext>
                </a:extLst>
              </a:tr>
              <a:tr h="370840">
                <a:tc>
                  <a:txBody>
                    <a:bodyPr/>
                    <a:lstStyle/>
                    <a:p>
                      <a:r>
                        <a:rPr lang="en-US">
                          <a:effectLst/>
                        </a:rPr>
                        <a:t>Breast</a:t>
                      </a:r>
                      <a:endParaRPr lang="en-US"/>
                    </a:p>
                  </a:txBody>
                  <a:tcPr anchor="ctr"/>
                </a:tc>
                <a:tc>
                  <a:txBody>
                    <a:bodyPr/>
                    <a:lstStyle/>
                    <a:p>
                      <a:r>
                        <a:rPr lang="en-US">
                          <a:effectLst/>
                        </a:rPr>
                        <a:t>Essential for lactation, breast growth</a:t>
                      </a:r>
                      <a:endParaRPr lang="en-US"/>
                    </a:p>
                  </a:txBody>
                  <a:tcPr anchor="ctr"/>
                </a:tc>
                <a:extLst>
                  <a:ext uri="{0D108BD9-81ED-4DB2-BD59-A6C34878D82A}">
                    <a16:rowId xmlns:a16="http://schemas.microsoft.com/office/drawing/2014/main" val="10001"/>
                  </a:ext>
                </a:extLst>
              </a:tr>
              <a:tr h="370840">
                <a:tc>
                  <a:txBody>
                    <a:bodyPr/>
                    <a:lstStyle/>
                    <a:p>
                      <a:r>
                        <a:rPr lang="en-US">
                          <a:effectLst/>
                        </a:rPr>
                        <a:t>Ovaries</a:t>
                      </a:r>
                      <a:endParaRPr lang="en-US"/>
                    </a:p>
                  </a:txBody>
                  <a:tcPr anchor="ctr"/>
                </a:tc>
                <a:tc>
                  <a:txBody>
                    <a:bodyPr/>
                    <a:lstStyle/>
                    <a:p>
                      <a:r>
                        <a:rPr lang="en-US" dirty="0">
                          <a:effectLst/>
                        </a:rPr>
                        <a:t>Participates in the regulation of the cycle</a:t>
                      </a:r>
                      <a:endParaRPr lang="en-US" dirty="0"/>
                    </a:p>
                  </a:txBody>
                  <a:tcPr anchor="ctr"/>
                </a:tc>
                <a:extLst>
                  <a:ext uri="{0D108BD9-81ED-4DB2-BD59-A6C34878D82A}">
                    <a16:rowId xmlns:a16="http://schemas.microsoft.com/office/drawing/2014/main" val="10002"/>
                  </a:ext>
                </a:extLst>
              </a:tr>
              <a:tr h="370840">
                <a:tc>
                  <a:txBody>
                    <a:bodyPr/>
                    <a:lstStyle/>
                    <a:p>
                      <a:r>
                        <a:rPr lang="en-US">
                          <a:effectLst/>
                        </a:rPr>
                        <a:t>Uterus</a:t>
                      </a:r>
                      <a:endParaRPr lang="en-US"/>
                    </a:p>
                  </a:txBody>
                  <a:tcPr anchor="ctr"/>
                </a:tc>
                <a:tc>
                  <a:txBody>
                    <a:bodyPr/>
                    <a:lstStyle/>
                    <a:p>
                      <a:r>
                        <a:rPr lang="en-US">
                          <a:effectLst/>
                        </a:rPr>
                        <a:t>Participates in implantation, increases progesterone receptors</a:t>
                      </a:r>
                      <a:endParaRPr lang="en-US"/>
                    </a:p>
                  </a:txBody>
                  <a:tcPr anchor="ctr"/>
                </a:tc>
                <a:extLst>
                  <a:ext uri="{0D108BD9-81ED-4DB2-BD59-A6C34878D82A}">
                    <a16:rowId xmlns:a16="http://schemas.microsoft.com/office/drawing/2014/main" val="10003"/>
                  </a:ext>
                </a:extLst>
              </a:tr>
              <a:tr h="370840">
                <a:tc>
                  <a:txBody>
                    <a:bodyPr/>
                    <a:lstStyle/>
                    <a:p>
                      <a:r>
                        <a:rPr lang="en-US">
                          <a:effectLst/>
                        </a:rPr>
                        <a:t>Testicles</a:t>
                      </a:r>
                      <a:endParaRPr lang="en-US"/>
                    </a:p>
                  </a:txBody>
                  <a:tcPr anchor="ctr"/>
                </a:tc>
                <a:tc>
                  <a:txBody>
                    <a:bodyPr/>
                    <a:lstStyle/>
                    <a:p>
                      <a:r>
                        <a:rPr lang="en-US">
                          <a:effectLst/>
                        </a:rPr>
                        <a:t>Increases sensitivity to FSH and LH</a:t>
                      </a:r>
                      <a:endParaRPr lang="en-US"/>
                    </a:p>
                  </a:txBody>
                  <a:tcPr anchor="ctr"/>
                </a:tc>
                <a:extLst>
                  <a:ext uri="{0D108BD9-81ED-4DB2-BD59-A6C34878D82A}">
                    <a16:rowId xmlns:a16="http://schemas.microsoft.com/office/drawing/2014/main" val="10004"/>
                  </a:ext>
                </a:extLst>
              </a:tr>
              <a:tr h="370840">
                <a:tc>
                  <a:txBody>
                    <a:bodyPr/>
                    <a:lstStyle/>
                    <a:p>
                      <a:r>
                        <a:rPr lang="en-US">
                          <a:effectLst/>
                        </a:rPr>
                        <a:t>Prostate</a:t>
                      </a:r>
                      <a:endParaRPr lang="en-US"/>
                    </a:p>
                  </a:txBody>
                  <a:tcPr anchor="ctr"/>
                </a:tc>
                <a:tc>
                  <a:txBody>
                    <a:bodyPr/>
                    <a:lstStyle/>
                    <a:p>
                      <a:r>
                        <a:rPr lang="en-US">
                          <a:effectLst/>
                        </a:rPr>
                        <a:t>Potentiates the action of testosterone</a:t>
                      </a:r>
                      <a:endParaRPr lang="en-US"/>
                    </a:p>
                  </a:txBody>
                  <a:tcPr anchor="ctr"/>
                </a:tc>
                <a:extLst>
                  <a:ext uri="{0D108BD9-81ED-4DB2-BD59-A6C34878D82A}">
                    <a16:rowId xmlns:a16="http://schemas.microsoft.com/office/drawing/2014/main" val="10005"/>
                  </a:ext>
                </a:extLst>
              </a:tr>
              <a:tr h="370840">
                <a:tc>
                  <a:txBody>
                    <a:bodyPr/>
                    <a:lstStyle/>
                    <a:p>
                      <a:r>
                        <a:rPr lang="en-US">
                          <a:effectLst/>
                        </a:rPr>
                        <a:t>Pancreas</a:t>
                      </a:r>
                      <a:endParaRPr lang="en-US"/>
                    </a:p>
                  </a:txBody>
                  <a:tcPr anchor="ctr"/>
                </a:tc>
                <a:tc>
                  <a:txBody>
                    <a:bodyPr/>
                    <a:lstStyle/>
                    <a:p>
                      <a:r>
                        <a:rPr lang="en-US">
                          <a:effectLst/>
                        </a:rPr>
                        <a:t>Stimulates insulin synthesis</a:t>
                      </a:r>
                      <a:endParaRPr lang="en-US"/>
                    </a:p>
                  </a:txBody>
                  <a:tcPr anchor="ctr"/>
                </a:tc>
                <a:extLst>
                  <a:ext uri="{0D108BD9-81ED-4DB2-BD59-A6C34878D82A}">
                    <a16:rowId xmlns:a16="http://schemas.microsoft.com/office/drawing/2014/main" val="10006"/>
                  </a:ext>
                </a:extLst>
              </a:tr>
              <a:tr h="370840">
                <a:tc>
                  <a:txBody>
                    <a:bodyPr/>
                    <a:lstStyle/>
                    <a:p>
                      <a:r>
                        <a:rPr lang="en-US">
                          <a:effectLst/>
                        </a:rPr>
                        <a:t>Adipose tissue</a:t>
                      </a:r>
                      <a:endParaRPr lang="en-US"/>
                    </a:p>
                  </a:txBody>
                  <a:tcPr anchor="ctr"/>
                </a:tc>
                <a:tc>
                  <a:txBody>
                    <a:bodyPr/>
                    <a:lstStyle/>
                    <a:p>
                      <a:r>
                        <a:rPr lang="en-US">
                          <a:effectLst/>
                        </a:rPr>
                        <a:t>Stimulates lipogenesis</a:t>
                      </a:r>
                      <a:endParaRPr lang="en-US"/>
                    </a:p>
                  </a:txBody>
                  <a:tcPr anchor="ctr"/>
                </a:tc>
                <a:extLst>
                  <a:ext uri="{0D108BD9-81ED-4DB2-BD59-A6C34878D82A}">
                    <a16:rowId xmlns:a16="http://schemas.microsoft.com/office/drawing/2014/main" val="10007"/>
                  </a:ext>
                </a:extLst>
              </a:tr>
              <a:tr h="370840">
                <a:tc>
                  <a:txBody>
                    <a:bodyPr/>
                    <a:lstStyle/>
                    <a:p>
                      <a:r>
                        <a:rPr lang="en-US" dirty="0">
                          <a:effectLst/>
                        </a:rPr>
                        <a:t>CNS</a:t>
                      </a:r>
                      <a:endParaRPr lang="en-US" dirty="0"/>
                    </a:p>
                  </a:txBody>
                  <a:tcPr anchor="ctr"/>
                </a:tc>
                <a:tc>
                  <a:txBody>
                    <a:bodyPr/>
                    <a:lstStyle/>
                    <a:p>
                      <a:r>
                        <a:rPr lang="en-US" dirty="0">
                          <a:effectLst/>
                        </a:rPr>
                        <a:t>Affects appetite, increases aggression, increases libido</a:t>
                      </a:r>
                      <a:endParaRPr lang="en-US" dirty="0"/>
                    </a:p>
                    <a:p>
                      <a:r>
                        <a:rPr lang="en-US" dirty="0">
                          <a:effectLst/>
                        </a:rPr>
                        <a:t>Inhibits the release of LH-RH, inhibits FSH, LH</a:t>
                      </a:r>
                      <a:endParaRPr lang="en-US" dirty="0"/>
                    </a:p>
                  </a:txBody>
                  <a:tcPr anchor="ctr"/>
                </a:tc>
                <a:extLst>
                  <a:ext uri="{0D108BD9-81ED-4DB2-BD59-A6C34878D82A}">
                    <a16:rowId xmlns:a16="http://schemas.microsoft.com/office/drawing/2014/main" val="10008"/>
                  </a:ext>
                </a:extLst>
              </a:tr>
            </a:tbl>
          </a:graphicData>
        </a:graphic>
      </p:graphicFrame>
      <p:pic>
        <p:nvPicPr>
          <p:cNvPr id="6" name="Picture 6" descr="Картинка 1 из 162686">
            <a:hlinkClick r:id="rId4"/>
          </p:cNvPr>
          <p:cNvPicPr>
            <a:picLocks noChangeAspect="1" noChangeArrowheads="1"/>
          </p:cNvPicPr>
          <p:nvPr/>
        </p:nvPicPr>
        <p:blipFill>
          <a:blip r:embed="rId5" cstate="print"/>
          <a:srcRect/>
          <a:stretch>
            <a:fillRect/>
          </a:stretch>
        </p:blipFill>
        <p:spPr bwMode="auto">
          <a:xfrm>
            <a:off x="3205302" y="1399541"/>
            <a:ext cx="529979" cy="398480"/>
          </a:xfrm>
          <a:prstGeom prst="rect">
            <a:avLst/>
          </a:prstGeom>
          <a:noFill/>
        </p:spPr>
      </p:pic>
      <p:pic>
        <p:nvPicPr>
          <p:cNvPr id="7" name="Picture 4" descr="Картинка 3 из 100250">
            <a:hlinkClick r:id="rId6"/>
          </p:cNvPr>
          <p:cNvPicPr>
            <a:picLocks noChangeAspect="1" noChangeArrowheads="1"/>
          </p:cNvPicPr>
          <p:nvPr/>
        </p:nvPicPr>
        <p:blipFill>
          <a:blip r:embed="rId7" cstate="print"/>
          <a:srcRect/>
          <a:stretch>
            <a:fillRect/>
          </a:stretch>
        </p:blipFill>
        <p:spPr bwMode="auto">
          <a:xfrm>
            <a:off x="3865828" y="1238741"/>
            <a:ext cx="1226207" cy="720080"/>
          </a:xfrm>
          <a:prstGeom prst="rect">
            <a:avLst/>
          </a:prstGeom>
          <a:noFill/>
        </p:spPr>
      </p:pic>
      <p:pic>
        <p:nvPicPr>
          <p:cNvPr id="38914" name="Picture 2" descr="Картинка 9 из 160320">
            <a:hlinkClick r:id="rId8"/>
          </p:cNvPr>
          <p:cNvPicPr>
            <a:picLocks noChangeAspect="1" noChangeArrowheads="1"/>
          </p:cNvPicPr>
          <p:nvPr/>
        </p:nvPicPr>
        <p:blipFill>
          <a:blip r:embed="rId9" cstate="print"/>
          <a:srcRect/>
          <a:stretch>
            <a:fillRect/>
          </a:stretch>
        </p:blipFill>
        <p:spPr bwMode="auto">
          <a:xfrm>
            <a:off x="5294495" y="1349202"/>
            <a:ext cx="648072" cy="429212"/>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187890" y="0"/>
            <a:ext cx="5176198" cy="531440"/>
          </a:xfrm>
          <a:solidFill>
            <a:srgbClr val="FFFFFF"/>
          </a:solidFill>
          <a:ln/>
        </p:spPr>
        <p:txBody>
          <a:bodyPr/>
          <a:lstStyle/>
          <a:p>
            <a:r>
              <a:rPr lang="en-US" sz="3200" dirty="0"/>
              <a:t>hyperprolactinemia</a:t>
            </a:r>
          </a:p>
        </p:txBody>
      </p:sp>
      <p:sp>
        <p:nvSpPr>
          <p:cNvPr id="11" name="Rectangle 2"/>
          <p:cNvSpPr txBox="1">
            <a:spLocks noChangeArrowheads="1"/>
          </p:cNvSpPr>
          <p:nvPr/>
        </p:nvSpPr>
        <p:spPr bwMode="auto">
          <a:xfrm>
            <a:off x="611560" y="908720"/>
            <a:ext cx="7560840" cy="5040560"/>
          </a:xfrm>
          <a:prstGeom prst="rect">
            <a:avLst/>
          </a:prstGeom>
          <a:solidFill>
            <a:schemeClr val="bg2">
              <a:lumMod val="40000"/>
              <a:lumOff val="60000"/>
            </a:schemeClr>
          </a:solidFill>
          <a:ln w="9525">
            <a:noFill/>
            <a:miter lim="800000"/>
            <a:headEnd/>
            <a:tailEnd/>
          </a:ln>
        </p:spPr>
        <p:txBody>
          <a:bodyPr vert="horz" wrap="square" lIns="92075" tIns="46037" rIns="92075" bIns="46037" numCol="1" anchor="t" anchorCtr="0" compatLnSpc="1">
            <a:prstTxWarp prst="textNoShape">
              <a:avLst/>
            </a:prstTxWarp>
          </a:bodyPr>
          <a:lstStyle/>
          <a:p>
            <a:r>
              <a:rPr lang="en-US" i="1" dirty="0" smtClean="0"/>
              <a:t>1</a:t>
            </a:r>
            <a:r>
              <a:rPr lang="en-US" i="1" dirty="0"/>
              <a:t>. Physiological (see above)</a:t>
            </a:r>
            <a:endParaRPr lang="en-US" b="0" dirty="0"/>
          </a:p>
          <a:p>
            <a:r>
              <a:rPr lang="en-US" i="1" dirty="0"/>
              <a:t>2. Pathological</a:t>
            </a:r>
            <a:endParaRPr lang="en-US" b="0" dirty="0"/>
          </a:p>
          <a:p>
            <a:r>
              <a:rPr lang="en-US" i="1" dirty="0"/>
              <a:t>- Hypothalamus (</a:t>
            </a:r>
            <a:r>
              <a:rPr lang="en-US" i="1" dirty="0" err="1"/>
              <a:t>craniophangioma</a:t>
            </a:r>
            <a:r>
              <a:rPr lang="en-US" i="1" dirty="0"/>
              <a:t>, sarcoidosis and granulomatosis)</a:t>
            </a:r>
            <a:endParaRPr lang="en-US" b="0" dirty="0"/>
          </a:p>
          <a:p>
            <a:r>
              <a:rPr lang="en-US" i="1" dirty="0"/>
              <a:t>- Pituitary gland (macro-, </a:t>
            </a:r>
            <a:r>
              <a:rPr lang="en-US" i="1" dirty="0" err="1"/>
              <a:t>microadenoma</a:t>
            </a:r>
            <a:r>
              <a:rPr lang="en-US" i="1" dirty="0"/>
              <a:t>, leg transection)</a:t>
            </a:r>
            <a:endParaRPr lang="en-US" b="0" dirty="0"/>
          </a:p>
          <a:p>
            <a:r>
              <a:rPr lang="en-US" i="1" dirty="0"/>
              <a:t>- Ectopic secretion (prolactin, TRH)</a:t>
            </a:r>
            <a:endParaRPr lang="en-US" b="0" dirty="0"/>
          </a:p>
          <a:p>
            <a:r>
              <a:rPr lang="en-US" i="1" dirty="0"/>
              <a:t>- primary hypothyroidism</a:t>
            </a:r>
            <a:endParaRPr lang="en-US" b="0" dirty="0"/>
          </a:p>
          <a:p>
            <a:r>
              <a:rPr lang="en-US" i="1" dirty="0"/>
              <a:t>- autoimmune diseases</a:t>
            </a:r>
            <a:endParaRPr lang="en-US" b="0" dirty="0"/>
          </a:p>
          <a:p>
            <a:r>
              <a:rPr lang="en-US" i="1" dirty="0"/>
              <a:t>- chronic renal failure</a:t>
            </a:r>
            <a:endParaRPr lang="en-US" b="0" dirty="0"/>
          </a:p>
          <a:p>
            <a:r>
              <a:rPr lang="en-US" i="1" dirty="0"/>
              <a:t>- Metabolic causes (cirrhosis, SLE)</a:t>
            </a:r>
            <a:endParaRPr lang="en-US" b="0" dirty="0"/>
          </a:p>
          <a:p>
            <a:r>
              <a:rPr lang="en-US" i="1" dirty="0"/>
              <a:t>- chest injuries, shingles</a:t>
            </a:r>
            <a:endParaRPr lang="en-US" b="0" dirty="0"/>
          </a:p>
        </p:txBody>
      </p:sp>
      <p:sp>
        <p:nvSpPr>
          <p:cNvPr id="12" name="TextBox 11"/>
          <p:cNvSpPr txBox="1"/>
          <p:nvPr/>
        </p:nvSpPr>
        <p:spPr>
          <a:xfrm>
            <a:off x="2843808" y="476672"/>
            <a:ext cx="2736304" cy="461665"/>
          </a:xfrm>
          <a:prstGeom prst="rect">
            <a:avLst/>
          </a:prstGeom>
          <a:noFill/>
        </p:spPr>
        <p:txBody>
          <a:bodyPr wrap="square" rtlCol="0">
            <a:spAutoFit/>
          </a:bodyPr>
          <a:lstStyle/>
          <a:p>
            <a:r>
              <a:rPr lang="en-US" dirty="0"/>
              <a:t>Classification</a:t>
            </a:r>
            <a:endParaRPr lang="ru-RU" dirty="0"/>
          </a:p>
        </p:txBody>
      </p:sp>
      <p:pic>
        <p:nvPicPr>
          <p:cNvPr id="37890" name="Picture 2" descr="Файл:PRL structure.png">
            <a:hlinkClick r:id="rId2"/>
          </p:cNvPr>
          <p:cNvPicPr>
            <a:picLocks noChangeAspect="1" noChangeArrowheads="1"/>
          </p:cNvPicPr>
          <p:nvPr/>
        </p:nvPicPr>
        <p:blipFill>
          <a:blip r:embed="rId3" cstate="print"/>
          <a:srcRect/>
          <a:stretch>
            <a:fillRect/>
          </a:stretch>
        </p:blipFill>
        <p:spPr bwMode="auto">
          <a:xfrm>
            <a:off x="6983760" y="0"/>
            <a:ext cx="2160240" cy="1620180"/>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 calcmode="lin" valueType="num">
                                      <p:cBhvr additive="base">
                                        <p:cTn id="16"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 calcmode="lin" valueType="num">
                                      <p:cBhvr additive="base">
                                        <p:cTn id="26"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 calcmode="lin" valueType="num">
                                      <p:cBhvr additive="base">
                                        <p:cTn id="36"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 calcmode="lin" valueType="num">
                                      <p:cBhvr additive="base">
                                        <p:cTn id="41"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 calcmode="lin" valueType="num">
                                      <p:cBhvr additive="base">
                                        <p:cTn id="46" dur="5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 calcmode="lin" valueType="num">
                                      <p:cBhvr additive="base">
                                        <p:cTn id="51"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1">
                                            <p:txEl>
                                              <p:pRg st="9" end="9"/>
                                            </p:txEl>
                                          </p:spTgt>
                                        </p:tgtEl>
                                        <p:attrNameLst>
                                          <p:attrName>style.visibility</p:attrName>
                                        </p:attrNameLst>
                                      </p:cBhvr>
                                      <p:to>
                                        <p:strVal val="visible"/>
                                      </p:to>
                                    </p:set>
                                    <p:anim calcmode="lin" valueType="num">
                                      <p:cBhvr additive="base">
                                        <p:cTn id="56" dur="500" fill="hold"/>
                                        <p:tgtEl>
                                          <p:spTgt spid="11">
                                            <p:txEl>
                                              <p:pRg st="9" end="9"/>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1" grpId="0" build="p" autoUpdateAnimBg="0" advAuto="0"/>
    </p:bldLst>
  </p:timing>
</p:sld>
</file>

<file path=ppt/theme/theme1.xml><?xml version="1.0" encoding="utf-8"?>
<a:theme xmlns:a="http://schemas.openxmlformats.org/drawingml/2006/main" name="Презентация нового учебного года">
  <a:themeElements>
    <a:clrScheme name="ms_edb2schl_tp01018387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fontScheme name="ms_edb2schl_tp01018387">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_edb2schl_tp01018387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clrMap bg1="lt1" tx1="dk1" bg2="lt2" tx2="dk2" accent1="accent1" accent2="accent2" accent3="accent3" accent4="accent4" accent5="accent5" accent6="accent6" hlink="hlink" folHlink="folHlink"/>
    </a:extraClrScheme>
    <a:extraClrScheme>
      <a:clrScheme name="ms_edb2schl_tp01018387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ms_edb2schl_tp01018387 3">
        <a:dk1>
          <a:srgbClr val="5F5F5F"/>
        </a:dk1>
        <a:lt1>
          <a:srgbClr val="FFFFFF"/>
        </a:lt1>
        <a:dk2>
          <a:srgbClr val="5F5F5F"/>
        </a:dk2>
        <a:lt2>
          <a:srgbClr val="000000"/>
        </a:lt2>
        <a:accent1>
          <a:srgbClr val="969696"/>
        </a:accent1>
        <a:accent2>
          <a:srgbClr val="000000"/>
        </a:accent2>
        <a:accent3>
          <a:srgbClr val="FFFFFF"/>
        </a:accent3>
        <a:accent4>
          <a:srgbClr val="505050"/>
        </a:accent4>
        <a:accent5>
          <a:srgbClr val="C9C9C9"/>
        </a:accent5>
        <a:accent6>
          <a:srgbClr val="000000"/>
        </a:accent6>
        <a:hlink>
          <a:srgbClr val="777777"/>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нового учебного года</Template>
  <TotalTime>8361</TotalTime>
  <Words>818</Words>
  <Application>Microsoft Office PowerPoint</Application>
  <PresentationFormat>Экран (4:3)</PresentationFormat>
  <Paragraphs>194</Paragraphs>
  <Slides>30</Slides>
  <Notes>0</Notes>
  <HiddenSlides>1</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Times New Roman</vt:lpstr>
      <vt:lpstr>Verdana</vt:lpstr>
      <vt:lpstr>Vrinda</vt:lpstr>
      <vt:lpstr>Презентация нового учебного года</vt:lpstr>
      <vt:lpstr>Pituitary gland pathology</vt:lpstr>
      <vt:lpstr>Презентация PowerPoint</vt:lpstr>
      <vt:lpstr>Tumors of the adenohypophysis</vt:lpstr>
      <vt:lpstr>Tumors of the adenohypophysis   </vt:lpstr>
      <vt:lpstr>Опу Symptoms of hormonal loss</vt:lpstr>
      <vt:lpstr>Tumors of the adenohypophysis  </vt:lpstr>
      <vt:lpstr>prolactin</vt:lpstr>
      <vt:lpstr>Prolactin</vt:lpstr>
      <vt:lpstr>hyperprolactinemia</vt:lpstr>
      <vt:lpstr>hyperprolactinemia</vt:lpstr>
      <vt:lpstr>hyperprolactinemia</vt:lpstr>
      <vt:lpstr>Prolactinoma</vt:lpstr>
      <vt:lpstr>Prolactinoma</vt:lpstr>
      <vt:lpstr>Prolactinoma</vt:lpstr>
      <vt:lpstr>TREATMENT </vt:lpstr>
      <vt:lpstr>Growth hormone</vt:lpstr>
      <vt:lpstr>Growth hormone</vt:lpstr>
      <vt:lpstr>Growth hormone</vt:lpstr>
      <vt:lpstr>Excess STH</vt:lpstr>
      <vt:lpstr>Acromegaly</vt:lpstr>
      <vt:lpstr>Презентация PowerPoint</vt:lpstr>
      <vt:lpstr>Acromegaly</vt:lpstr>
      <vt:lpstr>Acromegaly</vt:lpstr>
      <vt:lpstr>The main clinical symptoms and complications of acromegaly from the skin</vt:lpstr>
      <vt:lpstr>Презентация PowerPoint</vt:lpstr>
      <vt:lpstr>Презентация PowerPoint</vt:lpstr>
      <vt:lpstr>Acromegaly</vt:lpstr>
      <vt:lpstr>Acromegaly  </vt:lpstr>
      <vt:lpstr>Acromegaly Treatment - conservative</vt:lpstr>
      <vt:lpstr>Презентация PowerPoint</vt:lpstr>
    </vt:vector>
  </TitlesOfParts>
  <Company>DG Win&amp;Soft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Заболевания  Гипофиза</dc:title>
  <dc:creator>Alex</dc:creator>
  <cp:lastModifiedBy>Нури</cp:lastModifiedBy>
  <cp:revision>308</cp:revision>
  <cp:lastPrinted>1996-03-19T21:02:48Z</cp:lastPrinted>
  <dcterms:created xsi:type="dcterms:W3CDTF">2012-03-14T14:58:03Z</dcterms:created>
  <dcterms:modified xsi:type="dcterms:W3CDTF">2021-01-26T08:51:22Z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TC010183871049</vt:lpwstr>
  </property>
</Properties>
</file>